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handoutMasterIdLst>
    <p:handoutMasterId r:id="rId39"/>
  </p:handoutMasterIdLst>
  <p:sldIdLst>
    <p:sldId id="256" r:id="rId2"/>
    <p:sldId id="257" r:id="rId3"/>
    <p:sldId id="294" r:id="rId4"/>
    <p:sldId id="296" r:id="rId5"/>
    <p:sldId id="292" r:id="rId6"/>
    <p:sldId id="258" r:id="rId7"/>
    <p:sldId id="259" r:id="rId8"/>
    <p:sldId id="260" r:id="rId9"/>
    <p:sldId id="261" r:id="rId10"/>
    <p:sldId id="262" r:id="rId11"/>
    <p:sldId id="263" r:id="rId12"/>
    <p:sldId id="265" r:id="rId13"/>
    <p:sldId id="264"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81" r:id="rId27"/>
    <p:sldId id="278" r:id="rId28"/>
    <p:sldId id="279" r:id="rId29"/>
    <p:sldId id="280" r:id="rId30"/>
    <p:sldId id="282" r:id="rId31"/>
    <p:sldId id="283" r:id="rId32"/>
    <p:sldId id="284" r:id="rId33"/>
    <p:sldId id="285" r:id="rId34"/>
    <p:sldId id="286" r:id="rId35"/>
    <p:sldId id="287" r:id="rId36"/>
    <p:sldId id="288" r:id="rId37"/>
    <p:sldId id="289" r:id="rId38"/>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96D99183-396E-4EC5-A1D9-62B748085BC4}" type="datetimeFigureOut">
              <a:rPr lang="en-US" smtClean="0"/>
              <a:t>11/18/2016</a:t>
            </a:fld>
            <a:endParaRPr lang="en-US"/>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35A98CC4-A333-49CA-8D49-2D6187A886D1}" type="slidenum">
              <a:rPr lang="en-US" smtClean="0"/>
              <a:t>‹#›</a:t>
            </a:fld>
            <a:endParaRPr lang="en-US"/>
          </a:p>
        </p:txBody>
      </p:sp>
    </p:spTree>
    <p:extLst>
      <p:ext uri="{BB962C8B-B14F-4D97-AF65-F5344CB8AC3E}">
        <p14:creationId xmlns:p14="http://schemas.microsoft.com/office/powerpoint/2010/main" val="25489031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F04A3EE-B31A-47A7-967C-6AA8F47D4395}"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CD695-9B70-4727-979E-FC5AC6AA875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234112"/>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4A3EE-B31A-47A7-967C-6AA8F47D4395}"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289999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4A3EE-B31A-47A7-967C-6AA8F47D4395}"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CD695-9B70-4727-979E-FC5AC6AA875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074548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4A3EE-B31A-47A7-967C-6AA8F47D4395}"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3141513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4A3EE-B31A-47A7-967C-6AA8F47D4395}" type="datetimeFigureOut">
              <a:rPr lang="en-US" smtClean="0"/>
              <a:t>11/18/2016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ACD695-9B70-4727-979E-FC5AC6AA875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494646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F04A3EE-B31A-47A7-967C-6AA8F47D4395}"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280900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04A3EE-B31A-47A7-967C-6AA8F47D4395}" type="datetimeFigureOut">
              <a:rPr lang="en-US" smtClean="0"/>
              <a:t>11/18/2016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4280012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F04A3EE-B31A-47A7-967C-6AA8F47D4395}" type="datetimeFigureOut">
              <a:rPr lang="en-US" smtClean="0"/>
              <a:t>11/18/2016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160084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4A3EE-B31A-47A7-967C-6AA8F47D4395}" type="datetimeFigureOut">
              <a:rPr lang="en-US" smtClean="0"/>
              <a:t>11/18/2016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10119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4A3EE-B31A-47A7-967C-6AA8F47D4395}"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CD695-9B70-4727-979E-FC5AC6AA8756}" type="slidenum">
              <a:rPr lang="en-US" smtClean="0"/>
              <a:t>‹#›</a:t>
            </a:fld>
            <a:endParaRPr lang="en-US"/>
          </a:p>
        </p:txBody>
      </p:sp>
    </p:spTree>
    <p:extLst>
      <p:ext uri="{BB962C8B-B14F-4D97-AF65-F5344CB8AC3E}">
        <p14:creationId xmlns:p14="http://schemas.microsoft.com/office/powerpoint/2010/main" val="2341900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4A3EE-B31A-47A7-967C-6AA8F47D4395}" type="datetimeFigureOut">
              <a:rPr lang="en-US" smtClean="0"/>
              <a:t>11/18/2016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ACD695-9B70-4727-979E-FC5AC6AA875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98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F04A3EE-B31A-47A7-967C-6AA8F47D4395}" type="datetimeFigureOut">
              <a:rPr lang="en-US" smtClean="0"/>
              <a:t>11/18/2016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4ACD695-9B70-4727-979E-FC5AC6AA875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964395"/>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College Football athlete</a:t>
            </a:r>
            <a:endParaRPr lang="en-US" dirty="0"/>
          </a:p>
        </p:txBody>
      </p:sp>
      <p:sp>
        <p:nvSpPr>
          <p:cNvPr id="3" name="Subtitle 2"/>
          <p:cNvSpPr>
            <a:spLocks noGrp="1"/>
          </p:cNvSpPr>
          <p:nvPr>
            <p:ph type="subTitle" idx="1"/>
          </p:nvPr>
        </p:nvSpPr>
        <p:spPr/>
        <p:txBody>
          <a:bodyPr>
            <a:normAutofit/>
          </a:bodyPr>
          <a:lstStyle/>
          <a:p>
            <a:r>
              <a:rPr lang="en-US" dirty="0" smtClean="0"/>
              <a:t>NCSA recruitment guide for players interested in playing at the next level.</a:t>
            </a:r>
          </a:p>
          <a:p>
            <a:r>
              <a:rPr lang="en-US" dirty="0" smtClean="0"/>
              <a:t>North Salem Football</a:t>
            </a:r>
            <a:endParaRPr lang="en-US" dirty="0"/>
          </a:p>
        </p:txBody>
      </p:sp>
    </p:spTree>
    <p:extLst>
      <p:ext uri="{BB962C8B-B14F-4D97-AF65-F5344CB8AC3E}">
        <p14:creationId xmlns:p14="http://schemas.microsoft.com/office/powerpoint/2010/main" val="2992886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en-US" b="1" cap="all" dirty="0" smtClean="0"/>
              <a:t/>
            </a:r>
            <a:br>
              <a:rPr lang="en-US" b="1" cap="all" dirty="0" smtClean="0"/>
            </a:br>
            <a:r>
              <a:rPr lang="en-US" b="1" cap="all" dirty="0" smtClean="0">
                <a:solidFill>
                  <a:prstClr val="black"/>
                </a:solidFill>
              </a:rPr>
              <a:t>DEFENSIVE </a:t>
            </a:r>
            <a:r>
              <a:rPr lang="en-US" b="1" cap="all" dirty="0">
                <a:solidFill>
                  <a:prstClr val="black"/>
                </a:solidFill>
              </a:rPr>
              <a:t>LINE RECRUITING GUIDELINES</a:t>
            </a:r>
            <a:br>
              <a:rPr lang="en-US" b="1" cap="all" dirty="0">
                <a:solidFill>
                  <a:prstClr val="black"/>
                </a:solidFill>
              </a:rPr>
            </a:br>
            <a:r>
              <a:rPr lang="en-US" sz="2000" b="1" dirty="0">
                <a:solidFill>
                  <a:prstClr val="black"/>
                </a:solidFill>
              </a:rPr>
              <a:t>Grades</a:t>
            </a:r>
            <a:r>
              <a:rPr lang="en-US" sz="2000" dirty="0">
                <a:solidFill>
                  <a:prstClr val="black"/>
                </a:solidFill>
              </a:rPr>
              <a:t>: 3.0 GPA + 24 ACT + 1000 SAT (out of 1600)</a:t>
            </a:r>
            <a:r>
              <a:rPr lang="en-US" sz="2000" dirty="0"/>
              <a:t/>
            </a:r>
            <a:br>
              <a:rPr lang="en-US" sz="2000" dirty="0"/>
            </a:b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1 Defensive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4in</a:t>
            </a:r>
          </a:p>
          <a:p>
            <a:pPr lvl="1"/>
            <a:r>
              <a:rPr lang="en-US" dirty="0" err="1"/>
              <a:t>Wt</a:t>
            </a:r>
            <a:r>
              <a:rPr lang="en-US" dirty="0"/>
              <a:t>: 250lbs</a:t>
            </a:r>
          </a:p>
          <a:p>
            <a:r>
              <a:rPr lang="en-US" b="1" dirty="0"/>
              <a:t>Stats: </a:t>
            </a:r>
            <a:endParaRPr lang="en-US" dirty="0"/>
          </a:p>
          <a:p>
            <a:pPr lvl="1"/>
            <a:r>
              <a:rPr lang="en-US" dirty="0"/>
              <a:t>40yd: 4.6</a:t>
            </a:r>
          </a:p>
          <a:p>
            <a:pPr lvl="1"/>
            <a:r>
              <a:rPr lang="en-US" dirty="0"/>
              <a:t>Bench: 315</a:t>
            </a:r>
          </a:p>
          <a:p>
            <a:pPr lvl="1"/>
            <a:r>
              <a:rPr lang="en-US" dirty="0" err="1"/>
              <a:t>Sqaut</a:t>
            </a:r>
            <a:r>
              <a:rPr lang="en-US" dirty="0"/>
              <a:t>: 450</a:t>
            </a:r>
          </a:p>
          <a:p>
            <a:r>
              <a:rPr lang="en-US" b="1" dirty="0"/>
              <a:t>NCSA Expert Notes:</a:t>
            </a:r>
            <a:endParaRPr lang="en-US" dirty="0"/>
          </a:p>
          <a:p>
            <a:pPr lvl="1"/>
            <a:r>
              <a:rPr lang="en-US" dirty="0"/>
              <a:t>Must be instinctive &amp; productive against both the run and the pass at an All-State level for 3 or more years. Needs to show the strength &amp; leverage to dominate along the line-of-scrimmage as a run defender. Should be able to win with speed, quickness &amp; power as an edge rusher. This player should clearly stand-out as exceptional in his play!.</a:t>
            </a:r>
          </a:p>
          <a:p>
            <a:endParaRPr lang="en-US" dirty="0"/>
          </a:p>
          <a:p>
            <a:endParaRPr lang="en-US" dirty="0"/>
          </a:p>
        </p:txBody>
      </p:sp>
      <p:pic>
        <p:nvPicPr>
          <p:cNvPr id="6" name="Picture 5"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721826" y="1825625"/>
            <a:ext cx="5219700" cy="819150"/>
          </a:xfrm>
          <a:prstGeom prst="rect">
            <a:avLst/>
          </a:prstGeom>
          <a:noFill/>
          <a:ln>
            <a:noFill/>
          </a:ln>
        </p:spPr>
      </p:pic>
    </p:spTree>
    <p:extLst>
      <p:ext uri="{BB962C8B-B14F-4D97-AF65-F5344CB8AC3E}">
        <p14:creationId xmlns:p14="http://schemas.microsoft.com/office/powerpoint/2010/main" val="358399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DEFENSIVE LINE RECRUITING GUIDELINES</a:t>
            </a:r>
            <a:br>
              <a:rPr lang="en-US" b="1" cap="all" dirty="0" smtClean="0"/>
            </a:br>
            <a:r>
              <a:rPr lang="en-US" sz="2000" b="1" dirty="0" smtClean="0"/>
              <a:t>Grades</a:t>
            </a:r>
            <a:r>
              <a:rPr lang="en-US" sz="2000" dirty="0" smtClean="0"/>
              <a:t>: 3.0 GPA + 24 ACT + 1000 SAT (out of 1600)</a:t>
            </a:r>
            <a:endParaRPr lang="en-US" sz="20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2 Defensive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3in</a:t>
            </a:r>
          </a:p>
          <a:p>
            <a:pPr lvl="1"/>
            <a:r>
              <a:rPr lang="en-US" dirty="0" err="1"/>
              <a:t>Wt</a:t>
            </a:r>
            <a:r>
              <a:rPr lang="en-US" dirty="0"/>
              <a:t>: 230lbs</a:t>
            </a:r>
          </a:p>
          <a:p>
            <a:r>
              <a:rPr lang="en-US" b="1" dirty="0"/>
              <a:t>Stats: </a:t>
            </a:r>
            <a:endParaRPr lang="en-US" dirty="0"/>
          </a:p>
          <a:p>
            <a:pPr lvl="1"/>
            <a:r>
              <a:rPr lang="en-US" dirty="0"/>
              <a:t>40yd: 4.7</a:t>
            </a:r>
          </a:p>
          <a:p>
            <a:pPr lvl="1"/>
            <a:r>
              <a:rPr lang="en-US" dirty="0"/>
              <a:t>Bench: 305</a:t>
            </a:r>
          </a:p>
          <a:p>
            <a:pPr lvl="1"/>
            <a:r>
              <a:rPr lang="en-US" dirty="0"/>
              <a:t>Squat: 415</a:t>
            </a:r>
          </a:p>
          <a:p>
            <a:r>
              <a:rPr lang="en-US" b="1" dirty="0"/>
              <a:t>NCSA Expert Notes:</a:t>
            </a:r>
            <a:endParaRPr lang="en-US" dirty="0"/>
          </a:p>
          <a:p>
            <a:pPr lvl="1"/>
            <a:r>
              <a:rPr lang="en-US" dirty="0"/>
              <a:t>Must be instinctive &amp; productive against both the run and the pass at an All-Conference level for 2 or more years. Needs to show the strength &amp; leverage to control the line-of-scrimmage as a run defender. Should be able to win with either speed &amp; quickness or power as an edge rusher. This player should clearly stand-out as very good in his play!</a:t>
            </a:r>
          </a:p>
          <a:p>
            <a:endParaRPr lang="en-US" dirty="0"/>
          </a:p>
          <a:p>
            <a:endParaRPr lang="en-US" dirty="0"/>
          </a:p>
        </p:txBody>
      </p:sp>
      <p:pic>
        <p:nvPicPr>
          <p:cNvPr id="5" name="Picture 4"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561188" y="2261286"/>
            <a:ext cx="5219700" cy="819150"/>
          </a:xfrm>
          <a:prstGeom prst="rect">
            <a:avLst/>
          </a:prstGeom>
          <a:noFill/>
          <a:ln>
            <a:noFill/>
          </a:ln>
        </p:spPr>
      </p:pic>
    </p:spTree>
    <p:extLst>
      <p:ext uri="{BB962C8B-B14F-4D97-AF65-F5344CB8AC3E}">
        <p14:creationId xmlns:p14="http://schemas.microsoft.com/office/powerpoint/2010/main" val="661878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prstClr val="black"/>
                </a:solidFill>
              </a:rPr>
              <a:t>DEFENSIVE LINE RECRUITING GUIDELINES</a:t>
            </a:r>
            <a:br>
              <a:rPr lang="en-US" b="1" cap="all" dirty="0">
                <a:solidFill>
                  <a:prstClr val="black"/>
                </a:solidFill>
              </a:rPr>
            </a:br>
            <a:r>
              <a:rPr lang="en-US" sz="2000" b="1" dirty="0">
                <a:solidFill>
                  <a:prstClr val="black"/>
                </a:solidFill>
              </a:rPr>
              <a:t>Grades</a:t>
            </a:r>
            <a:r>
              <a:rPr lang="en-US" sz="20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 </a:t>
            </a:r>
            <a:r>
              <a:rPr lang="en-US" b="1" dirty="0" smtClean="0"/>
              <a:t>Tier </a:t>
            </a:r>
            <a:r>
              <a:rPr lang="en-US" b="1" dirty="0"/>
              <a:t>3 Defensive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2in</a:t>
            </a:r>
          </a:p>
          <a:p>
            <a:pPr lvl="1"/>
            <a:r>
              <a:rPr lang="en-US" dirty="0" err="1"/>
              <a:t>Wt</a:t>
            </a:r>
            <a:r>
              <a:rPr lang="en-US" dirty="0"/>
              <a:t>: 220lbs</a:t>
            </a:r>
          </a:p>
          <a:p>
            <a:r>
              <a:rPr lang="en-US" b="1" dirty="0"/>
              <a:t>Stats: </a:t>
            </a:r>
            <a:endParaRPr lang="en-US" dirty="0"/>
          </a:p>
          <a:p>
            <a:pPr lvl="1"/>
            <a:r>
              <a:rPr lang="en-US" dirty="0"/>
              <a:t>40yd: 4.8</a:t>
            </a:r>
          </a:p>
          <a:p>
            <a:pPr lvl="1"/>
            <a:r>
              <a:rPr lang="en-US" dirty="0"/>
              <a:t>Bench: 305</a:t>
            </a:r>
          </a:p>
          <a:p>
            <a:pPr lvl="1"/>
            <a:r>
              <a:rPr lang="en-US" dirty="0"/>
              <a:t>Squat: 405</a:t>
            </a:r>
          </a:p>
          <a:p>
            <a:r>
              <a:rPr lang="en-US" b="1" dirty="0"/>
              <a:t>NCSA Expert Notes:</a:t>
            </a:r>
            <a:endParaRPr lang="en-US" dirty="0"/>
          </a:p>
          <a:p>
            <a:pPr lvl="1"/>
            <a:r>
              <a:rPr lang="en-US" dirty="0"/>
              <a:t>Must be instinctive &amp; productive against both the run and the pass at an All-Conference level for 1-2 years. Needs to show the strength &amp; leverage to control the line-of-scrimmage as a run defender. Should be able to win with either speed &amp; quickness or power as an edge rusher. Must be a consistent player, who shows physical &amp; athletic upside to develop!</a:t>
            </a:r>
          </a:p>
          <a:p>
            <a:endParaRPr lang="en-US" dirty="0"/>
          </a:p>
        </p:txBody>
      </p:sp>
      <p:pic>
        <p:nvPicPr>
          <p:cNvPr id="5" name="Picture 4"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758896" y="1876425"/>
            <a:ext cx="5219700" cy="819150"/>
          </a:xfrm>
          <a:prstGeom prst="rect">
            <a:avLst/>
          </a:prstGeom>
          <a:noFill/>
          <a:ln>
            <a:noFill/>
          </a:ln>
        </p:spPr>
      </p:pic>
    </p:spTree>
    <p:extLst>
      <p:ext uri="{BB962C8B-B14F-4D97-AF65-F5344CB8AC3E}">
        <p14:creationId xmlns:p14="http://schemas.microsoft.com/office/powerpoint/2010/main" val="581741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prstClr val="black"/>
                </a:solidFill>
              </a:rPr>
              <a:t>DEFENSIVE LINE RECRUITING GUIDELINES</a:t>
            </a:r>
            <a:br>
              <a:rPr lang="en-US" b="1" cap="all" dirty="0">
                <a:solidFill>
                  <a:prstClr val="black"/>
                </a:solidFill>
              </a:rPr>
            </a:br>
            <a:r>
              <a:rPr lang="en-US" sz="2000" b="1" dirty="0">
                <a:solidFill>
                  <a:prstClr val="black"/>
                </a:solidFill>
              </a:rPr>
              <a:t>Grades</a:t>
            </a:r>
            <a:r>
              <a:rPr lang="en-US" sz="20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4 Defensive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0in</a:t>
            </a:r>
          </a:p>
          <a:p>
            <a:pPr lvl="1"/>
            <a:r>
              <a:rPr lang="en-US" dirty="0" err="1"/>
              <a:t>Wt</a:t>
            </a:r>
            <a:r>
              <a:rPr lang="en-US" dirty="0"/>
              <a:t>: 210lbs</a:t>
            </a:r>
          </a:p>
          <a:p>
            <a:r>
              <a:rPr lang="en-US" b="1" dirty="0"/>
              <a:t>Stats: </a:t>
            </a:r>
            <a:endParaRPr lang="en-US" dirty="0"/>
          </a:p>
          <a:p>
            <a:pPr lvl="1"/>
            <a:r>
              <a:rPr lang="en-US" dirty="0"/>
              <a:t>40yd: 4.9</a:t>
            </a:r>
          </a:p>
          <a:p>
            <a:pPr lvl="1"/>
            <a:r>
              <a:rPr lang="en-US" dirty="0"/>
              <a:t>Bench: 295</a:t>
            </a:r>
          </a:p>
          <a:p>
            <a:pPr lvl="1"/>
            <a:r>
              <a:rPr lang="en-US" dirty="0"/>
              <a:t>Squat: 395</a:t>
            </a:r>
          </a:p>
          <a:p>
            <a:r>
              <a:rPr lang="en-US" b="1" dirty="0"/>
              <a:t>NCSA Expert Notes:</a:t>
            </a:r>
            <a:endParaRPr lang="en-US" dirty="0"/>
          </a:p>
          <a:p>
            <a:pPr lvl="1"/>
            <a:r>
              <a:rPr lang="en-US" dirty="0"/>
              <a:t>Must be instinctive &amp; productive against both the run and the pass at an All-Conference level for at least 1 year. Needs to show strength &amp; leverage as a run defender, to go with speed &amp; quickness as an edge rusher. Must have a consistent motor with physical &amp; athletic upside to further develop in time!</a:t>
            </a:r>
          </a:p>
          <a:p>
            <a:endParaRPr lang="en-US" dirty="0"/>
          </a:p>
          <a:p>
            <a:endParaRPr lang="en-US" dirty="0"/>
          </a:p>
        </p:txBody>
      </p:sp>
      <p:pic>
        <p:nvPicPr>
          <p:cNvPr id="5" name="Picture 4"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968961" y="1825625"/>
            <a:ext cx="5219700" cy="819150"/>
          </a:xfrm>
          <a:prstGeom prst="rect">
            <a:avLst/>
          </a:prstGeom>
          <a:noFill/>
          <a:ln>
            <a:noFill/>
          </a:ln>
        </p:spPr>
      </p:pic>
    </p:spTree>
    <p:extLst>
      <p:ext uri="{BB962C8B-B14F-4D97-AF65-F5344CB8AC3E}">
        <p14:creationId xmlns:p14="http://schemas.microsoft.com/office/powerpoint/2010/main" val="211647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smtClean="0"/>
              <a:t/>
            </a:r>
            <a:br>
              <a:rPr lang="en-US" b="1" cap="all" dirty="0" smtClean="0"/>
            </a:br>
            <a:r>
              <a:rPr lang="en-US" b="1" cap="all" dirty="0" smtClean="0"/>
              <a:t>LINEBACKER </a:t>
            </a:r>
            <a:r>
              <a:rPr lang="en-US" b="1" cap="all" dirty="0"/>
              <a:t>RECRUITING GUIDELINES</a:t>
            </a:r>
            <a:r>
              <a:rPr lang="en-US" dirty="0"/>
              <a:t/>
            </a:r>
            <a:br>
              <a:rPr lang="en-US" dirty="0"/>
            </a:br>
            <a:r>
              <a:rPr lang="en-US" sz="2700" b="1" dirty="0"/>
              <a:t>Grades</a:t>
            </a:r>
            <a:r>
              <a:rPr lang="en-US" sz="2700" dirty="0"/>
              <a:t>: 3.0 GPA + 24 ACT + 1000 SAT (out of 1600)</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Tier 1 Linebacker </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2in</a:t>
            </a:r>
          </a:p>
          <a:p>
            <a:pPr lvl="1"/>
            <a:r>
              <a:rPr lang="en-US" dirty="0" err="1"/>
              <a:t>Wt</a:t>
            </a:r>
            <a:r>
              <a:rPr lang="en-US" dirty="0"/>
              <a:t>: 220lb</a:t>
            </a:r>
          </a:p>
          <a:p>
            <a:r>
              <a:rPr lang="en-US" b="1" dirty="0"/>
              <a:t>Stats: </a:t>
            </a:r>
            <a:endParaRPr lang="en-US" dirty="0"/>
          </a:p>
          <a:p>
            <a:pPr lvl="1"/>
            <a:r>
              <a:rPr lang="en-US" dirty="0"/>
              <a:t>40yd: 4.6</a:t>
            </a:r>
          </a:p>
          <a:p>
            <a:pPr lvl="1"/>
            <a:r>
              <a:rPr lang="en-US" dirty="0"/>
              <a:t>Bench: 315lb</a:t>
            </a:r>
          </a:p>
          <a:p>
            <a:pPr lvl="1"/>
            <a:r>
              <a:rPr lang="en-US" dirty="0"/>
              <a:t>Squat: 445lb</a:t>
            </a:r>
          </a:p>
          <a:p>
            <a:r>
              <a:rPr lang="en-US" b="1" dirty="0"/>
              <a:t>NCSA Expert Notes:</a:t>
            </a:r>
            <a:endParaRPr lang="en-US" dirty="0"/>
          </a:p>
          <a:p>
            <a:pPr lvl="1"/>
            <a:r>
              <a:rPr lang="en-US" dirty="0"/>
              <a:t>Must be equally active in both the run game and in coverage.  Gains ground and plays downhill with first step.  Stays square without losing athleticism.  Strong enough to play on LOS.  Has explosiveness on contact, visibly changing the LOS and knocking ball carriers back.  Displays fluid hips and good knee bend, plays under his pads.  Shows skills in both zone and man coverage.  Can match up with the best athlete on the field.  Shows burst and speed with quickness to bend the corner in pressure game.  Has to have demonstrated LB ability multiple years at an All-State level. </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363480" y="1825625"/>
            <a:ext cx="5219700" cy="819150"/>
          </a:xfrm>
          <a:prstGeom prst="rect">
            <a:avLst/>
          </a:prstGeom>
          <a:noFill/>
          <a:ln>
            <a:noFill/>
          </a:ln>
        </p:spPr>
      </p:pic>
    </p:spTree>
    <p:extLst>
      <p:ext uri="{BB962C8B-B14F-4D97-AF65-F5344CB8AC3E}">
        <p14:creationId xmlns:p14="http://schemas.microsoft.com/office/powerpoint/2010/main" val="3280872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solidFill>
                  <a:prstClr val="black"/>
                </a:solidFill>
              </a:rPr>
              <a:t>LINEBACKER RECRUITING GUIDELINES</a:t>
            </a:r>
            <a:r>
              <a:rPr lang="en-US" sz="4000" dirty="0">
                <a:solidFill>
                  <a:prstClr val="black"/>
                </a:solidFill>
              </a:rPr>
              <a:t/>
            </a:r>
            <a:br>
              <a:rPr lang="en-US" sz="4000" dirty="0">
                <a:solidFill>
                  <a:prstClr val="black"/>
                </a:solidFill>
              </a:rPr>
            </a:br>
            <a:r>
              <a:rPr lang="en-US" sz="2400" b="1" dirty="0">
                <a:solidFill>
                  <a:prstClr val="black"/>
                </a:solidFill>
              </a:rPr>
              <a:t>Grades</a:t>
            </a:r>
            <a:r>
              <a:rPr lang="en-US" sz="24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Tier 2 Linebacker </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1in</a:t>
            </a:r>
          </a:p>
          <a:p>
            <a:pPr lvl="1"/>
            <a:r>
              <a:rPr lang="en-US" dirty="0" err="1"/>
              <a:t>Wt</a:t>
            </a:r>
            <a:r>
              <a:rPr lang="en-US" dirty="0"/>
              <a:t>: 210lb</a:t>
            </a:r>
          </a:p>
          <a:p>
            <a:r>
              <a:rPr lang="en-US" b="1" dirty="0"/>
              <a:t>Stats: </a:t>
            </a:r>
            <a:endParaRPr lang="en-US" dirty="0"/>
          </a:p>
          <a:p>
            <a:pPr lvl="1"/>
            <a:r>
              <a:rPr lang="en-US" dirty="0"/>
              <a:t>40yd: 4.65</a:t>
            </a:r>
          </a:p>
          <a:p>
            <a:pPr lvl="1"/>
            <a:r>
              <a:rPr lang="en-US" dirty="0"/>
              <a:t>Bench: 300lb</a:t>
            </a:r>
          </a:p>
          <a:p>
            <a:pPr lvl="1"/>
            <a:r>
              <a:rPr lang="en-US" dirty="0"/>
              <a:t>Squat: 435lb</a:t>
            </a:r>
          </a:p>
          <a:p>
            <a:r>
              <a:rPr lang="en-US" b="1" dirty="0"/>
              <a:t>NCSA Expert Notes:</a:t>
            </a:r>
            <a:endParaRPr lang="en-US" dirty="0"/>
          </a:p>
          <a:p>
            <a:pPr lvl="1"/>
            <a:r>
              <a:rPr lang="en-US" dirty="0"/>
              <a:t>Must display ability against both the run and the pass.  Consistently gains ground with first step. Consistently wins at the point of attack, stops ball carriers in their tracks.  Can redirect and pursue plays downfield.  Shows skills in coverage.  Can be relied on in man coverage against both RB's and TE's.  Disciplined in route recognition.  Also shows potential as a special teams player.  Has to have demonstrated LB ability multiple years at an All-Conference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561188" y="1825625"/>
            <a:ext cx="5219700" cy="819150"/>
          </a:xfrm>
          <a:prstGeom prst="rect">
            <a:avLst/>
          </a:prstGeom>
          <a:noFill/>
          <a:ln>
            <a:noFill/>
          </a:ln>
        </p:spPr>
      </p:pic>
    </p:spTree>
    <p:extLst>
      <p:ext uri="{BB962C8B-B14F-4D97-AF65-F5344CB8AC3E}">
        <p14:creationId xmlns:p14="http://schemas.microsoft.com/office/powerpoint/2010/main" val="2894957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solidFill>
                  <a:prstClr val="black"/>
                </a:solidFill>
              </a:rPr>
              <a:t>LINEBACKER RECRUITING GUIDELINES</a:t>
            </a:r>
            <a:r>
              <a:rPr lang="en-US" sz="4000" dirty="0">
                <a:solidFill>
                  <a:prstClr val="black"/>
                </a:solidFill>
              </a:rPr>
              <a:t/>
            </a:r>
            <a:br>
              <a:rPr lang="en-US" sz="4000" dirty="0">
                <a:solidFill>
                  <a:prstClr val="black"/>
                </a:solidFill>
              </a:rPr>
            </a:br>
            <a:r>
              <a:rPr lang="en-US" sz="2400" b="1" dirty="0">
                <a:solidFill>
                  <a:prstClr val="black"/>
                </a:solidFill>
              </a:rPr>
              <a:t>Grades</a:t>
            </a:r>
            <a:r>
              <a:rPr lang="en-US" sz="24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3 Linebacker </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0in</a:t>
            </a:r>
          </a:p>
          <a:p>
            <a:pPr lvl="1"/>
            <a:r>
              <a:rPr lang="en-US" dirty="0" err="1"/>
              <a:t>Wt</a:t>
            </a:r>
            <a:r>
              <a:rPr lang="en-US" dirty="0"/>
              <a:t>: 200lb</a:t>
            </a:r>
          </a:p>
          <a:p>
            <a:r>
              <a:rPr lang="en-US" b="1" dirty="0"/>
              <a:t>Stats: </a:t>
            </a:r>
            <a:endParaRPr lang="en-US" dirty="0"/>
          </a:p>
          <a:p>
            <a:pPr lvl="1"/>
            <a:r>
              <a:rPr lang="en-US" dirty="0"/>
              <a:t>40yd: 4.7</a:t>
            </a:r>
          </a:p>
          <a:p>
            <a:pPr lvl="1"/>
            <a:r>
              <a:rPr lang="en-US" dirty="0"/>
              <a:t>Bench: 295lb</a:t>
            </a:r>
          </a:p>
          <a:p>
            <a:pPr lvl="1"/>
            <a:r>
              <a:rPr lang="en-US" dirty="0"/>
              <a:t>Squat: 405lb</a:t>
            </a:r>
          </a:p>
          <a:p>
            <a:r>
              <a:rPr lang="en-US" b="1" dirty="0"/>
              <a:t>NCSA Expert Notes:</a:t>
            </a:r>
            <a:endParaRPr lang="en-US" dirty="0"/>
          </a:p>
          <a:p>
            <a:pPr lvl="1"/>
            <a:r>
              <a:rPr lang="en-US" dirty="0"/>
              <a:t>Must be active against both the pass and the run.  Does not give ground on contact with blockers.  Plays flat at LB depth with first step. Controls gaps with good body control.  Can play in both man and zone coverage.  Has to have demonstrated LB ability multiple years at an All-Conference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524118" y="1825625"/>
            <a:ext cx="5219700" cy="819150"/>
          </a:xfrm>
          <a:prstGeom prst="rect">
            <a:avLst/>
          </a:prstGeom>
          <a:noFill/>
          <a:ln>
            <a:noFill/>
          </a:ln>
        </p:spPr>
      </p:pic>
    </p:spTree>
    <p:extLst>
      <p:ext uri="{BB962C8B-B14F-4D97-AF65-F5344CB8AC3E}">
        <p14:creationId xmlns:p14="http://schemas.microsoft.com/office/powerpoint/2010/main" val="1689785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solidFill>
                  <a:prstClr val="black"/>
                </a:solidFill>
              </a:rPr>
              <a:t>LINEBACKER RECRUITING GUIDELINES</a:t>
            </a:r>
            <a:r>
              <a:rPr lang="en-US" sz="4000" dirty="0">
                <a:solidFill>
                  <a:prstClr val="black"/>
                </a:solidFill>
              </a:rPr>
              <a:t/>
            </a:r>
            <a:br>
              <a:rPr lang="en-US" sz="4000" dirty="0">
                <a:solidFill>
                  <a:prstClr val="black"/>
                </a:solidFill>
              </a:rPr>
            </a:br>
            <a:r>
              <a:rPr lang="en-US" sz="2400" b="1" dirty="0">
                <a:solidFill>
                  <a:prstClr val="black"/>
                </a:solidFill>
              </a:rPr>
              <a:t>Grades</a:t>
            </a:r>
            <a:r>
              <a:rPr lang="en-US" sz="24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4 Linebacker </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10in</a:t>
            </a:r>
          </a:p>
          <a:p>
            <a:pPr lvl="1"/>
            <a:r>
              <a:rPr lang="en-US" dirty="0" err="1"/>
              <a:t>Wt</a:t>
            </a:r>
            <a:r>
              <a:rPr lang="en-US" dirty="0"/>
              <a:t>: 190lb</a:t>
            </a:r>
          </a:p>
          <a:p>
            <a:r>
              <a:rPr lang="en-US" b="1" dirty="0"/>
              <a:t>Stats: </a:t>
            </a:r>
            <a:endParaRPr lang="en-US" dirty="0"/>
          </a:p>
          <a:p>
            <a:pPr lvl="1"/>
            <a:r>
              <a:rPr lang="en-US" dirty="0"/>
              <a:t>40yd: 4.75</a:t>
            </a:r>
          </a:p>
          <a:p>
            <a:pPr lvl="1"/>
            <a:r>
              <a:rPr lang="en-US" dirty="0"/>
              <a:t>Bench: 275lb</a:t>
            </a:r>
          </a:p>
          <a:p>
            <a:pPr lvl="1"/>
            <a:r>
              <a:rPr lang="en-US" dirty="0"/>
              <a:t>Squat: 395lb</a:t>
            </a:r>
          </a:p>
          <a:p>
            <a:r>
              <a:rPr lang="en-US" b="1" dirty="0"/>
              <a:t>NCSA Expert Notes:</a:t>
            </a:r>
            <a:endParaRPr lang="en-US" dirty="0"/>
          </a:p>
          <a:p>
            <a:pPr lvl="1"/>
            <a:r>
              <a:rPr lang="en-US" dirty="0"/>
              <a:t>Consistent performer against either the run or the pass.  Shows strength and explosiveness on contact.  Occasionally false steps but consistently gains ground with first step.  Can get off blocks and make plays.  Shows consistent ability to make plays in coverage.  Has to have demonstrated LB ability at least 1 year at a varsity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721826" y="1944387"/>
            <a:ext cx="5219700" cy="819150"/>
          </a:xfrm>
          <a:prstGeom prst="rect">
            <a:avLst/>
          </a:prstGeom>
          <a:noFill/>
          <a:ln>
            <a:noFill/>
          </a:ln>
        </p:spPr>
      </p:pic>
    </p:spTree>
    <p:extLst>
      <p:ext uri="{BB962C8B-B14F-4D97-AF65-F5344CB8AC3E}">
        <p14:creationId xmlns:p14="http://schemas.microsoft.com/office/powerpoint/2010/main" val="3747108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t>OFFENSIVE LINE RECRUITING GUIDELINES</a:t>
            </a:r>
            <a:r>
              <a:rPr lang="en-US" dirty="0"/>
              <a:t/>
            </a:r>
            <a:br>
              <a:rPr lang="en-US" dirty="0"/>
            </a:br>
            <a:r>
              <a:rPr lang="en-US" sz="2700" b="1" dirty="0"/>
              <a:t>Grades</a:t>
            </a:r>
            <a:r>
              <a:rPr lang="en-US" sz="2700" dirty="0"/>
              <a:t>: 3.0 GPA + 24 ACT + 1000 SAT (out of 1600)</a:t>
            </a:r>
            <a:br>
              <a:rPr lang="en-US" sz="2700" dirty="0"/>
            </a:br>
            <a:endParaRPr lang="en-US" sz="2700"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Tier 1 Offensive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5in</a:t>
            </a:r>
          </a:p>
          <a:p>
            <a:pPr lvl="1"/>
            <a:r>
              <a:rPr lang="en-US" dirty="0" err="1"/>
              <a:t>Wt</a:t>
            </a:r>
            <a:r>
              <a:rPr lang="en-US" dirty="0"/>
              <a:t>: 280lbs</a:t>
            </a:r>
          </a:p>
          <a:p>
            <a:r>
              <a:rPr lang="en-US" b="1" dirty="0"/>
              <a:t>Stats: </a:t>
            </a:r>
            <a:endParaRPr lang="en-US" dirty="0"/>
          </a:p>
          <a:p>
            <a:pPr lvl="1"/>
            <a:r>
              <a:rPr lang="en-US" dirty="0"/>
              <a:t>40yd: 5.0</a:t>
            </a:r>
          </a:p>
          <a:p>
            <a:pPr lvl="1"/>
            <a:r>
              <a:rPr lang="en-US" dirty="0"/>
              <a:t>Bench: 320</a:t>
            </a:r>
          </a:p>
          <a:p>
            <a:pPr lvl="1"/>
            <a:r>
              <a:rPr lang="en-US" dirty="0"/>
              <a:t>Squat: 450</a:t>
            </a:r>
          </a:p>
          <a:p>
            <a:r>
              <a:rPr lang="en-US" b="1" dirty="0"/>
              <a:t>NCSA Expert Notes:</a:t>
            </a:r>
            <a:endParaRPr lang="en-US" dirty="0"/>
          </a:p>
          <a:p>
            <a:pPr lvl="1"/>
            <a:r>
              <a:rPr lang="en-US" dirty="0"/>
              <a:t>Must be the most physically dominant player on the field; should move the line of scrimmage by 5 yards consistently.  Must play with excellent pad level by demonstrating natural knee bend.  Should have a devastating hand punch against pass rush and be able to lock on defenders and control them.  Must be athletic enough to stay ahead of ball carrier in open field and demonstrate the body control to block in space.  All-State caliber player.</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573544" y="1825625"/>
            <a:ext cx="5219700" cy="819150"/>
          </a:xfrm>
          <a:prstGeom prst="rect">
            <a:avLst/>
          </a:prstGeom>
          <a:noFill/>
          <a:ln>
            <a:noFill/>
          </a:ln>
        </p:spPr>
      </p:pic>
    </p:spTree>
    <p:extLst>
      <p:ext uri="{BB962C8B-B14F-4D97-AF65-F5344CB8AC3E}">
        <p14:creationId xmlns:p14="http://schemas.microsoft.com/office/powerpoint/2010/main" val="3501076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solidFill>
                  <a:prstClr val="black"/>
                </a:solidFill>
              </a:rPr>
              <a:t>OFFENSIVE LINE RECRUITING GUIDELINES</a:t>
            </a:r>
            <a:r>
              <a:rPr lang="en-US" sz="4000" dirty="0">
                <a:solidFill>
                  <a:prstClr val="black"/>
                </a:solidFill>
              </a:rPr>
              <a:t/>
            </a:r>
            <a:br>
              <a:rPr lang="en-US" sz="4000" dirty="0">
                <a:solidFill>
                  <a:prstClr val="black"/>
                </a:solidFill>
              </a:rPr>
            </a:br>
            <a:r>
              <a:rPr lang="en-US" sz="2400" b="1" dirty="0">
                <a:solidFill>
                  <a:prstClr val="black"/>
                </a:solidFill>
              </a:rPr>
              <a:t>Grades</a:t>
            </a:r>
            <a:r>
              <a:rPr lang="en-US" sz="24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Tier 2 Offensive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3in</a:t>
            </a:r>
          </a:p>
          <a:p>
            <a:pPr lvl="1"/>
            <a:r>
              <a:rPr lang="en-US" dirty="0" err="1"/>
              <a:t>Wt</a:t>
            </a:r>
            <a:r>
              <a:rPr lang="en-US" dirty="0"/>
              <a:t>: 270lbs</a:t>
            </a:r>
          </a:p>
          <a:p>
            <a:r>
              <a:rPr lang="en-US" b="1" dirty="0"/>
              <a:t>Stats: </a:t>
            </a:r>
            <a:endParaRPr lang="en-US" dirty="0"/>
          </a:p>
          <a:p>
            <a:pPr lvl="1"/>
            <a:r>
              <a:rPr lang="en-US" dirty="0"/>
              <a:t>40yd: 5.2</a:t>
            </a:r>
          </a:p>
          <a:p>
            <a:pPr lvl="1"/>
            <a:r>
              <a:rPr lang="en-US" dirty="0"/>
              <a:t>Bench: 305</a:t>
            </a:r>
          </a:p>
          <a:p>
            <a:pPr lvl="1"/>
            <a:r>
              <a:rPr lang="en-US" dirty="0"/>
              <a:t>Squat: 425</a:t>
            </a:r>
          </a:p>
          <a:p>
            <a:r>
              <a:rPr lang="en-US" b="1" dirty="0"/>
              <a:t>NCSA Expert Notes</a:t>
            </a:r>
            <a:r>
              <a:rPr lang="en-US" b="1" dirty="0" smtClean="0"/>
              <a:t>:</a:t>
            </a:r>
            <a:endParaRPr lang="en-US" dirty="0"/>
          </a:p>
          <a:p>
            <a:pPr lvl="1"/>
            <a:r>
              <a:rPr lang="en-US" dirty="0"/>
              <a:t>Must be one of the most physical players on the field; should move the line of scrimmage by 3 yards consistently.  Must play with excellent pad level by demonstrating natural knee bend.  Should have a devastating hand punch against pass rush and be able to lock on defenders and control them.  Must be athletic enough to stay ahead of ball carrier in open field and demonstrate the body control to block in space.  Multiple time All-Conference caliber player.</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5228453" y="1825625"/>
            <a:ext cx="5219700" cy="819150"/>
          </a:xfrm>
          <a:prstGeom prst="rect">
            <a:avLst/>
          </a:prstGeom>
          <a:noFill/>
          <a:ln>
            <a:noFill/>
          </a:ln>
        </p:spPr>
      </p:pic>
    </p:spTree>
    <p:extLst>
      <p:ext uri="{BB962C8B-B14F-4D97-AF65-F5344CB8AC3E}">
        <p14:creationId xmlns:p14="http://schemas.microsoft.com/office/powerpoint/2010/main" val="2939822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dirty="0" smtClean="0"/>
              <a:t>To understand what needs to be accomplished to go to these universities to play football</a:t>
            </a:r>
          </a:p>
          <a:p>
            <a:pPr lvl="1"/>
            <a:r>
              <a:rPr lang="en-US" dirty="0" smtClean="0"/>
              <a:t>What are these schools looking for?</a:t>
            </a:r>
          </a:p>
          <a:p>
            <a:pPr lvl="1"/>
            <a:r>
              <a:rPr lang="en-US" dirty="0" smtClean="0"/>
              <a:t>What benchmarks you need to hit?</a:t>
            </a:r>
          </a:p>
          <a:p>
            <a:pPr lvl="1"/>
            <a:r>
              <a:rPr lang="en-US" dirty="0" smtClean="0"/>
              <a:t>How do I get into contact with these schools?</a:t>
            </a:r>
          </a:p>
          <a:p>
            <a:pPr lvl="1"/>
            <a:r>
              <a:rPr lang="en-US" dirty="0" smtClean="0"/>
              <a:t>What do I need to be NCAA eligible?</a:t>
            </a:r>
          </a:p>
          <a:p>
            <a:r>
              <a:rPr lang="en-US" dirty="0" smtClean="0"/>
              <a:t>Know what is realistic for each player and what fits what they want to do. </a:t>
            </a:r>
          </a:p>
          <a:p>
            <a:pPr lvl="1"/>
            <a:r>
              <a:rPr lang="en-US" dirty="0" smtClean="0"/>
              <a:t>Example: shortest O-lineman in SEC is 6’3 inches. Not realistic for 5’9” lineman to play for Alabama. </a:t>
            </a:r>
          </a:p>
          <a:p>
            <a:r>
              <a:rPr lang="en-US" dirty="0" smtClean="0"/>
              <a:t>Understand steps needed to achieve their goals.</a:t>
            </a:r>
          </a:p>
          <a:p>
            <a:endParaRPr lang="en-US" dirty="0"/>
          </a:p>
        </p:txBody>
      </p:sp>
    </p:spTree>
    <p:extLst>
      <p:ext uri="{BB962C8B-B14F-4D97-AF65-F5344CB8AC3E}">
        <p14:creationId xmlns:p14="http://schemas.microsoft.com/office/powerpoint/2010/main" val="32376555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solidFill>
                  <a:prstClr val="black"/>
                </a:solidFill>
              </a:rPr>
              <a:t>OFFENSIVE LINE RECRUITING GUIDELINES</a:t>
            </a:r>
            <a:r>
              <a:rPr lang="en-US" sz="4000" dirty="0">
                <a:solidFill>
                  <a:prstClr val="black"/>
                </a:solidFill>
              </a:rPr>
              <a:t/>
            </a:r>
            <a:br>
              <a:rPr lang="en-US" sz="4000" dirty="0">
                <a:solidFill>
                  <a:prstClr val="black"/>
                </a:solidFill>
              </a:rPr>
            </a:br>
            <a:r>
              <a:rPr lang="en-US" sz="2400" b="1" dirty="0">
                <a:solidFill>
                  <a:prstClr val="black"/>
                </a:solidFill>
              </a:rPr>
              <a:t>Grades</a:t>
            </a:r>
            <a:r>
              <a:rPr lang="en-US" sz="24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3 Offensive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1in</a:t>
            </a:r>
          </a:p>
          <a:p>
            <a:pPr lvl="1"/>
            <a:r>
              <a:rPr lang="en-US" dirty="0" err="1"/>
              <a:t>Wt</a:t>
            </a:r>
            <a:r>
              <a:rPr lang="en-US" dirty="0"/>
              <a:t>: 260lbs</a:t>
            </a:r>
          </a:p>
          <a:p>
            <a:r>
              <a:rPr lang="en-US" b="1" dirty="0"/>
              <a:t>Stats: </a:t>
            </a:r>
            <a:endParaRPr lang="en-US" dirty="0"/>
          </a:p>
          <a:p>
            <a:pPr lvl="1"/>
            <a:r>
              <a:rPr lang="en-US" dirty="0"/>
              <a:t>40yd: 5.3</a:t>
            </a:r>
          </a:p>
          <a:p>
            <a:pPr lvl="1"/>
            <a:r>
              <a:rPr lang="en-US" dirty="0"/>
              <a:t>Bench: 300</a:t>
            </a:r>
          </a:p>
          <a:p>
            <a:pPr lvl="1"/>
            <a:r>
              <a:rPr lang="en-US" dirty="0"/>
              <a:t>Squat: 410</a:t>
            </a:r>
          </a:p>
          <a:p>
            <a:r>
              <a:rPr lang="en-US" b="1" dirty="0"/>
              <a:t>NCSA Expert Notes:</a:t>
            </a:r>
            <a:endParaRPr lang="en-US" dirty="0"/>
          </a:p>
          <a:p>
            <a:pPr lvl="1"/>
            <a:r>
              <a:rPr lang="en-US" dirty="0"/>
              <a:t>Must be one of the most physical players on the field; should move the line of scrimmage by 2 yards consistently.  Must play with above-average pad level by demonstrating natural knee bend.  Should have a hand punch which slows the pass rush and be able to lock on defenders and control them.  Must be athletic enough to pull and get up field.  All-Conference caliber player.</a:t>
            </a:r>
          </a:p>
          <a:p>
            <a:pPr marL="0" indent="0">
              <a:buNone/>
            </a:pPr>
            <a:endParaRPr lang="en-US" dirty="0"/>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5203739" y="1919674"/>
            <a:ext cx="5219700" cy="819150"/>
          </a:xfrm>
          <a:prstGeom prst="rect">
            <a:avLst/>
          </a:prstGeom>
          <a:noFill/>
          <a:ln>
            <a:noFill/>
          </a:ln>
        </p:spPr>
      </p:pic>
    </p:spTree>
    <p:extLst>
      <p:ext uri="{BB962C8B-B14F-4D97-AF65-F5344CB8AC3E}">
        <p14:creationId xmlns:p14="http://schemas.microsoft.com/office/powerpoint/2010/main" val="1343298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cap="all" dirty="0">
                <a:solidFill>
                  <a:prstClr val="black"/>
                </a:solidFill>
              </a:rPr>
              <a:t>OFFENSIVE LINE RECRUITING GUIDELINES</a:t>
            </a:r>
            <a:r>
              <a:rPr lang="en-US" sz="4000" dirty="0">
                <a:solidFill>
                  <a:prstClr val="black"/>
                </a:solidFill>
              </a:rPr>
              <a:t/>
            </a:r>
            <a:br>
              <a:rPr lang="en-US" sz="4000" dirty="0">
                <a:solidFill>
                  <a:prstClr val="black"/>
                </a:solidFill>
              </a:rPr>
            </a:br>
            <a:r>
              <a:rPr lang="en-US" sz="2400" b="1" dirty="0">
                <a:solidFill>
                  <a:prstClr val="black"/>
                </a:solidFill>
              </a:rPr>
              <a:t>Grades</a:t>
            </a:r>
            <a:r>
              <a:rPr lang="en-US" sz="24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4 Offensive Line</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0in</a:t>
            </a:r>
          </a:p>
          <a:p>
            <a:pPr lvl="1"/>
            <a:r>
              <a:rPr lang="en-US" dirty="0" err="1"/>
              <a:t>Wt</a:t>
            </a:r>
            <a:r>
              <a:rPr lang="en-US" dirty="0"/>
              <a:t>: 235lbs</a:t>
            </a:r>
          </a:p>
          <a:p>
            <a:r>
              <a:rPr lang="en-US" b="1" dirty="0"/>
              <a:t>Stats: </a:t>
            </a:r>
            <a:endParaRPr lang="en-US" dirty="0"/>
          </a:p>
          <a:p>
            <a:pPr lvl="1"/>
            <a:r>
              <a:rPr lang="en-US" dirty="0"/>
              <a:t>40yd: 5.4</a:t>
            </a:r>
          </a:p>
          <a:p>
            <a:pPr lvl="1"/>
            <a:r>
              <a:rPr lang="en-US" dirty="0"/>
              <a:t>Bench: 295</a:t>
            </a:r>
          </a:p>
          <a:p>
            <a:pPr lvl="1"/>
            <a:r>
              <a:rPr lang="en-US" dirty="0"/>
              <a:t>Squat: 405</a:t>
            </a:r>
          </a:p>
          <a:p>
            <a:r>
              <a:rPr lang="en-US" b="1" dirty="0"/>
              <a:t>NCSA Expert Notes:</a:t>
            </a:r>
            <a:endParaRPr lang="en-US" dirty="0"/>
          </a:p>
          <a:p>
            <a:pPr lvl="1"/>
            <a:r>
              <a:rPr lang="en-US" dirty="0"/>
              <a:t>Must be an active player who enjoys contact; should move the line of scrimmage more often than stalemating or losing ground.  Must play with above-average pad level by demonstrating natural knee bend.  Should have active hands against the pass rush and be able to consistently keep defenders out of the pocket.  Must be athletic enough to pull and get up field.  Varsity starter caliber player.</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338767" y="1825625"/>
            <a:ext cx="5219700" cy="819150"/>
          </a:xfrm>
          <a:prstGeom prst="rect">
            <a:avLst/>
          </a:prstGeom>
          <a:noFill/>
          <a:ln>
            <a:noFill/>
          </a:ln>
        </p:spPr>
      </p:pic>
    </p:spTree>
    <p:extLst>
      <p:ext uri="{BB962C8B-B14F-4D97-AF65-F5344CB8AC3E}">
        <p14:creationId xmlns:p14="http://schemas.microsoft.com/office/powerpoint/2010/main" val="1274883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QUARTERBACK RECRUITING GUIDELINES</a:t>
            </a:r>
            <a:r>
              <a:rPr lang="en-US" dirty="0" smtClean="0"/>
              <a:t/>
            </a:r>
            <a:br>
              <a:rPr lang="en-US" dirty="0" smtClean="0"/>
            </a:br>
            <a:r>
              <a:rPr lang="en-US" sz="2200" b="1" dirty="0" smtClean="0">
                <a:solidFill>
                  <a:prstClr val="black"/>
                </a:solidFill>
              </a:rPr>
              <a:t>Grades</a:t>
            </a:r>
            <a:r>
              <a:rPr lang="en-US" sz="2200" dirty="0" smtClean="0">
                <a:solidFill>
                  <a:prstClr val="black"/>
                </a:solidFill>
              </a:rPr>
              <a:t>: 3.0 GPA + 24 ACT + 1000 SAT (out of 1600)</a:t>
            </a:r>
            <a:endParaRPr lang="en-US" sz="2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1 Quarterback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4in</a:t>
            </a:r>
          </a:p>
          <a:p>
            <a:pPr lvl="1"/>
            <a:r>
              <a:rPr lang="en-US" dirty="0" err="1"/>
              <a:t>Wt</a:t>
            </a:r>
            <a:r>
              <a:rPr lang="en-US" dirty="0"/>
              <a:t>: 220lbs</a:t>
            </a:r>
          </a:p>
          <a:p>
            <a:r>
              <a:rPr lang="en-US" b="1" dirty="0"/>
              <a:t>Stats: 	</a:t>
            </a:r>
            <a:endParaRPr lang="en-US" dirty="0"/>
          </a:p>
          <a:p>
            <a:pPr lvl="1"/>
            <a:r>
              <a:rPr lang="en-US" dirty="0"/>
              <a:t>40yd: 4.5</a:t>
            </a:r>
          </a:p>
          <a:p>
            <a:pPr lvl="1"/>
            <a:r>
              <a:rPr lang="en-US" dirty="0"/>
              <a:t>Bench: 260lbs </a:t>
            </a:r>
          </a:p>
          <a:p>
            <a:pPr lvl="1"/>
            <a:r>
              <a:rPr lang="en-US" dirty="0"/>
              <a:t>Squat: 425lbs</a:t>
            </a:r>
          </a:p>
          <a:p>
            <a:r>
              <a:rPr lang="en-US" b="1" dirty="0"/>
              <a:t>NCSA Expert Notes:</a:t>
            </a:r>
            <a:endParaRPr lang="en-US" dirty="0"/>
          </a:p>
          <a:p>
            <a:pPr lvl="1"/>
            <a:r>
              <a:rPr lang="en-US" dirty="0"/>
              <a:t>Must be able to throw the Deep Out, Comeback, Dig, and Seam Route with no loft.  Should be able to throw ball through goalpost from opposite 40 yard line. Proficient ability to throw receivers open and execute the back shoulder throw.  Has to have demonstrated QB ability multiple years at an All-State level. .</a:t>
            </a:r>
          </a:p>
          <a:p>
            <a:pPr marL="0" indent="0">
              <a:buNone/>
            </a:pPr>
            <a:endParaRPr lang="en-US" dirty="0"/>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5043102" y="1932031"/>
            <a:ext cx="5219700" cy="819150"/>
          </a:xfrm>
          <a:prstGeom prst="rect">
            <a:avLst/>
          </a:prstGeom>
          <a:noFill/>
          <a:ln>
            <a:noFill/>
          </a:ln>
        </p:spPr>
      </p:pic>
    </p:spTree>
    <p:extLst>
      <p:ext uri="{BB962C8B-B14F-4D97-AF65-F5344CB8AC3E}">
        <p14:creationId xmlns:p14="http://schemas.microsoft.com/office/powerpoint/2010/main" val="2009321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QUARTERBACK RECRUITING GUIDELINES</a:t>
            </a:r>
            <a:r>
              <a:rPr lang="en-US" dirty="0" smtClean="0"/>
              <a:t/>
            </a:r>
            <a:br>
              <a:rPr lang="en-US" dirty="0" smtClean="0"/>
            </a:br>
            <a:r>
              <a:rPr lang="en-US" sz="2200" b="1" dirty="0">
                <a:solidFill>
                  <a:prstClr val="black"/>
                </a:solidFill>
              </a:rPr>
              <a:t>Grades</a:t>
            </a:r>
            <a:r>
              <a:rPr lang="en-US" sz="2200" dirty="0">
                <a:solidFill>
                  <a:prstClr val="black"/>
                </a:solidFill>
              </a:rPr>
              <a:t>: 3.0 GPA + 24 ACT + 1000 SAT (out of 1600)</a:t>
            </a:r>
            <a:endParaRPr lang="en-US" sz="2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2 Quarterback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2in</a:t>
            </a:r>
          </a:p>
          <a:p>
            <a:pPr lvl="1"/>
            <a:r>
              <a:rPr lang="en-US" dirty="0" err="1"/>
              <a:t>Wt</a:t>
            </a:r>
            <a:r>
              <a:rPr lang="en-US" dirty="0"/>
              <a:t>: 200lbs</a:t>
            </a:r>
          </a:p>
          <a:p>
            <a:r>
              <a:rPr lang="en-US" b="1" dirty="0"/>
              <a:t>Stats: </a:t>
            </a:r>
            <a:endParaRPr lang="en-US" dirty="0"/>
          </a:p>
          <a:p>
            <a:pPr lvl="1"/>
            <a:r>
              <a:rPr lang="en-US" dirty="0"/>
              <a:t>40yd: 4.6</a:t>
            </a:r>
          </a:p>
          <a:p>
            <a:pPr lvl="1"/>
            <a:r>
              <a:rPr lang="en-US" dirty="0"/>
              <a:t>Bench: 250 </a:t>
            </a:r>
            <a:r>
              <a:rPr lang="en-US" dirty="0" err="1"/>
              <a:t>lbs</a:t>
            </a:r>
            <a:endParaRPr lang="en-US" dirty="0"/>
          </a:p>
          <a:p>
            <a:pPr lvl="1"/>
            <a:r>
              <a:rPr lang="en-US" dirty="0"/>
              <a:t>Squat: 385 </a:t>
            </a:r>
            <a:r>
              <a:rPr lang="en-US" dirty="0" err="1"/>
              <a:t>lbs</a:t>
            </a:r>
            <a:endParaRPr lang="en-US" dirty="0"/>
          </a:p>
          <a:p>
            <a:r>
              <a:rPr lang="en-US" b="1" dirty="0"/>
              <a:t>NCSA Expert Notes:</a:t>
            </a:r>
            <a:endParaRPr lang="en-US" dirty="0"/>
          </a:p>
          <a:p>
            <a:pPr lvl="1"/>
            <a:r>
              <a:rPr lang="en-US" dirty="0"/>
              <a:t>Must be able to throw the Deep Out, Comeback, Dig, and Seam Route with minimal loft.  Should be able to throw ball through goalpost from opposite 45 yard line. Proficient ability to throw receivers open and execute the back shoulder throw.  Has to have demonstrated QB ability multiple years at an All-Conference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808323" y="1825625"/>
            <a:ext cx="5219700" cy="819150"/>
          </a:xfrm>
          <a:prstGeom prst="rect">
            <a:avLst/>
          </a:prstGeom>
          <a:noFill/>
          <a:ln>
            <a:noFill/>
          </a:ln>
        </p:spPr>
      </p:pic>
    </p:spTree>
    <p:extLst>
      <p:ext uri="{BB962C8B-B14F-4D97-AF65-F5344CB8AC3E}">
        <p14:creationId xmlns:p14="http://schemas.microsoft.com/office/powerpoint/2010/main" val="119819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QUARTERBACK RECRUITING GUIDELINES</a:t>
            </a:r>
            <a:r>
              <a:rPr lang="en-US" dirty="0" smtClean="0"/>
              <a:t/>
            </a:r>
            <a:br>
              <a:rPr lang="en-US" dirty="0" smtClean="0"/>
            </a:br>
            <a:r>
              <a:rPr lang="en-US" sz="2200" b="1" dirty="0">
                <a:solidFill>
                  <a:prstClr val="black"/>
                </a:solidFill>
              </a:rPr>
              <a:t>Grades</a:t>
            </a:r>
            <a:r>
              <a:rPr lang="en-US" sz="2200" dirty="0">
                <a:solidFill>
                  <a:prstClr val="black"/>
                </a:solidFill>
              </a:rPr>
              <a:t>: 3.0 GPA + 24 ACT + 1000 SAT (out of 1600)</a:t>
            </a:r>
            <a:endParaRPr lang="en-US" sz="2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3 Quarterback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0in</a:t>
            </a:r>
          </a:p>
          <a:p>
            <a:pPr lvl="1"/>
            <a:r>
              <a:rPr lang="en-US" dirty="0" err="1"/>
              <a:t>Wt</a:t>
            </a:r>
            <a:r>
              <a:rPr lang="en-US" dirty="0"/>
              <a:t>: 200lbs</a:t>
            </a:r>
          </a:p>
          <a:p>
            <a:r>
              <a:rPr lang="en-US" b="1" dirty="0"/>
              <a:t>Stats: </a:t>
            </a:r>
            <a:endParaRPr lang="en-US" dirty="0"/>
          </a:p>
          <a:p>
            <a:pPr lvl="1"/>
            <a:r>
              <a:rPr lang="en-US" dirty="0"/>
              <a:t>40yd: 4.7</a:t>
            </a:r>
          </a:p>
          <a:p>
            <a:pPr lvl="1"/>
            <a:r>
              <a:rPr lang="en-US" dirty="0"/>
              <a:t>Bench: 225 </a:t>
            </a:r>
            <a:r>
              <a:rPr lang="en-US" dirty="0" err="1"/>
              <a:t>lbs</a:t>
            </a:r>
            <a:endParaRPr lang="en-US" dirty="0"/>
          </a:p>
          <a:p>
            <a:pPr lvl="1"/>
            <a:r>
              <a:rPr lang="en-US" dirty="0"/>
              <a:t>Squat: 345 </a:t>
            </a:r>
            <a:r>
              <a:rPr lang="en-US" dirty="0" err="1"/>
              <a:t>lbs</a:t>
            </a:r>
            <a:endParaRPr lang="en-US" dirty="0"/>
          </a:p>
          <a:p>
            <a:r>
              <a:rPr lang="en-US" b="1" dirty="0"/>
              <a:t>NCSA Expert Notes:</a:t>
            </a:r>
            <a:endParaRPr lang="en-US" dirty="0"/>
          </a:p>
          <a:p>
            <a:pPr lvl="1"/>
            <a:r>
              <a:rPr lang="en-US" dirty="0"/>
              <a:t>Must be able to throw the Deep Out, Comeback, Dig, and Seam Route with slight loft.  Should be able to throw ball through goalpost from 50 yard line. Proficient ability to throw receivers open and execute the back shoulder throw.  Has to have demonstrated QB ability multiple years at an All-Conference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882464" y="1919674"/>
            <a:ext cx="5219700" cy="819150"/>
          </a:xfrm>
          <a:prstGeom prst="rect">
            <a:avLst/>
          </a:prstGeom>
          <a:noFill/>
          <a:ln>
            <a:noFill/>
          </a:ln>
        </p:spPr>
      </p:pic>
    </p:spTree>
    <p:extLst>
      <p:ext uri="{BB962C8B-B14F-4D97-AF65-F5344CB8AC3E}">
        <p14:creationId xmlns:p14="http://schemas.microsoft.com/office/powerpoint/2010/main" val="2431374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t>QUARTERBACK RECRUITING GUIDELINES</a:t>
            </a:r>
            <a:r>
              <a:rPr lang="en-US" dirty="0" smtClean="0"/>
              <a:t/>
            </a:r>
            <a:br>
              <a:rPr lang="en-US" dirty="0" smtClean="0"/>
            </a:br>
            <a:r>
              <a:rPr lang="en-US" sz="2200" b="1" dirty="0">
                <a:solidFill>
                  <a:prstClr val="black"/>
                </a:solidFill>
              </a:rPr>
              <a:t>Grades</a:t>
            </a:r>
            <a:r>
              <a:rPr lang="en-US" sz="2200" dirty="0">
                <a:solidFill>
                  <a:prstClr val="black"/>
                </a:solidFill>
              </a:rPr>
              <a:t>: 3.0 GPA + 24 ACT + 1000 SAT (out of 1600)</a:t>
            </a:r>
            <a:endParaRPr lang="en-US" sz="2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4 Quarterback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10in</a:t>
            </a:r>
          </a:p>
          <a:p>
            <a:pPr lvl="1"/>
            <a:r>
              <a:rPr lang="en-US" dirty="0" err="1"/>
              <a:t>Wt</a:t>
            </a:r>
            <a:r>
              <a:rPr lang="en-US" dirty="0"/>
              <a:t>: 180lbs</a:t>
            </a:r>
          </a:p>
          <a:p>
            <a:r>
              <a:rPr lang="en-US" b="1" dirty="0"/>
              <a:t>Stats: </a:t>
            </a:r>
            <a:endParaRPr lang="en-US" dirty="0"/>
          </a:p>
          <a:p>
            <a:pPr lvl="1"/>
            <a:r>
              <a:rPr lang="en-US" dirty="0"/>
              <a:t>40yd: 4.8</a:t>
            </a:r>
          </a:p>
          <a:p>
            <a:pPr lvl="1"/>
            <a:r>
              <a:rPr lang="en-US" dirty="0"/>
              <a:t>Bench: 205 </a:t>
            </a:r>
            <a:r>
              <a:rPr lang="en-US" dirty="0" err="1"/>
              <a:t>lbs</a:t>
            </a:r>
            <a:endParaRPr lang="en-US" dirty="0"/>
          </a:p>
          <a:p>
            <a:pPr lvl="1"/>
            <a:r>
              <a:rPr lang="en-US" dirty="0"/>
              <a:t>Squat: 315 </a:t>
            </a:r>
            <a:r>
              <a:rPr lang="en-US" dirty="0" err="1"/>
              <a:t>lbs</a:t>
            </a:r>
            <a:endParaRPr lang="en-US" dirty="0"/>
          </a:p>
          <a:p>
            <a:r>
              <a:rPr lang="en-US" b="1" dirty="0"/>
              <a:t>NCSA Expert Notes:</a:t>
            </a:r>
            <a:endParaRPr lang="en-US" dirty="0"/>
          </a:p>
          <a:p>
            <a:pPr lvl="1"/>
            <a:r>
              <a:rPr lang="en-US" dirty="0"/>
              <a:t>Must be able to throw the Deep Out, Comeback, Dig, and Seam Route with some loft.  Should be able to throw ball through goalpost from near 45 yard line. Proficient ability to throw receivers open and execute the back shoulder throw.  Has to have demonstrated QB ability at least 1 year at a varsity level.</a:t>
            </a:r>
          </a:p>
          <a:p>
            <a:endParaRPr lang="en-US" dirty="0"/>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894820" y="1825625"/>
            <a:ext cx="5219700" cy="819150"/>
          </a:xfrm>
          <a:prstGeom prst="rect">
            <a:avLst/>
          </a:prstGeom>
          <a:noFill/>
          <a:ln>
            <a:noFill/>
          </a:ln>
        </p:spPr>
      </p:pic>
    </p:spTree>
    <p:extLst>
      <p:ext uri="{BB962C8B-B14F-4D97-AF65-F5344CB8AC3E}">
        <p14:creationId xmlns:p14="http://schemas.microsoft.com/office/powerpoint/2010/main" val="56338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prstClr val="black"/>
                </a:solidFill>
              </a:rPr>
              <a:t>RUNNING BACK RECRUITING GUIDELINES</a:t>
            </a:r>
            <a:r>
              <a:rPr lang="en-US" dirty="0">
                <a:solidFill>
                  <a:prstClr val="black"/>
                </a:solidFill>
              </a:rPr>
              <a:t/>
            </a:r>
            <a:br>
              <a:rPr lang="en-US" dirty="0">
                <a:solidFill>
                  <a:prstClr val="black"/>
                </a:solidFill>
              </a:rPr>
            </a:br>
            <a:r>
              <a:rPr lang="en-US" sz="2000" b="1" dirty="0">
                <a:solidFill>
                  <a:prstClr val="black"/>
                </a:solidFill>
              </a:rPr>
              <a:t>Grades</a:t>
            </a:r>
            <a:r>
              <a:rPr lang="en-US" sz="20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1 Running 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0in</a:t>
            </a:r>
          </a:p>
          <a:p>
            <a:pPr lvl="1"/>
            <a:r>
              <a:rPr lang="en-US" dirty="0" err="1"/>
              <a:t>Wt</a:t>
            </a:r>
            <a:r>
              <a:rPr lang="en-US" dirty="0"/>
              <a:t>: 210 </a:t>
            </a:r>
            <a:r>
              <a:rPr lang="en-US" dirty="0" err="1"/>
              <a:t>lbs</a:t>
            </a:r>
            <a:endParaRPr lang="en-US" dirty="0"/>
          </a:p>
          <a:p>
            <a:r>
              <a:rPr lang="en-US" b="1" dirty="0"/>
              <a:t>Stats: </a:t>
            </a:r>
            <a:endParaRPr lang="en-US" dirty="0"/>
          </a:p>
          <a:p>
            <a:pPr lvl="1"/>
            <a:r>
              <a:rPr lang="en-US" dirty="0"/>
              <a:t>40yd: 4.4</a:t>
            </a:r>
          </a:p>
          <a:p>
            <a:pPr lvl="1"/>
            <a:r>
              <a:rPr lang="en-US" dirty="0"/>
              <a:t>Bench: 280 </a:t>
            </a:r>
            <a:r>
              <a:rPr lang="en-US" dirty="0" err="1"/>
              <a:t>lbs</a:t>
            </a:r>
            <a:endParaRPr lang="en-US" dirty="0"/>
          </a:p>
          <a:p>
            <a:pPr lvl="1"/>
            <a:r>
              <a:rPr lang="en-US" dirty="0"/>
              <a:t>Squat: 390 </a:t>
            </a:r>
            <a:r>
              <a:rPr lang="en-US" dirty="0" err="1"/>
              <a:t>lbs</a:t>
            </a:r>
            <a:endParaRPr lang="en-US" dirty="0"/>
          </a:p>
          <a:p>
            <a:r>
              <a:rPr lang="en-US" b="1" dirty="0"/>
              <a:t>NCSA Expert Notes:</a:t>
            </a:r>
            <a:endParaRPr lang="en-US" dirty="0"/>
          </a:p>
          <a:p>
            <a:pPr lvl="1"/>
            <a:r>
              <a:rPr lang="en-US" dirty="0"/>
              <a:t>Runs with both power, speed and balance and can pull away from 4.5 40 defenders. Must have exceptional lower and upper body strength. Can catch the ball well out of the backfield and provide pass protection. Has to have demonstrated RB ability multiple years at an All-State level. </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635328" y="1825625"/>
            <a:ext cx="5219700" cy="819150"/>
          </a:xfrm>
          <a:prstGeom prst="rect">
            <a:avLst/>
          </a:prstGeom>
          <a:noFill/>
          <a:ln>
            <a:noFill/>
          </a:ln>
        </p:spPr>
      </p:pic>
    </p:spTree>
    <p:extLst>
      <p:ext uri="{BB962C8B-B14F-4D97-AF65-F5344CB8AC3E}">
        <p14:creationId xmlns:p14="http://schemas.microsoft.com/office/powerpoint/2010/main" val="27548434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t>RUNNING BACK RECRUITING GUIDELINES</a:t>
            </a:r>
            <a:r>
              <a:rPr lang="en-US" dirty="0"/>
              <a:t/>
            </a:r>
            <a:br>
              <a:rPr lang="en-US" dirty="0"/>
            </a:br>
            <a:r>
              <a:rPr lang="en-US" sz="2000" b="1" dirty="0">
                <a:solidFill>
                  <a:prstClr val="black"/>
                </a:solidFill>
              </a:rPr>
              <a:t>Grades</a:t>
            </a:r>
            <a:r>
              <a:rPr lang="en-US" sz="2000" dirty="0">
                <a:solidFill>
                  <a:prstClr val="black"/>
                </a:solidFill>
              </a:rPr>
              <a:t>: 3.0 GPA + 24 ACT + 1000 SAT (out of 1600)</a:t>
            </a:r>
            <a:endParaRPr lang="en-US" sz="20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2 Running 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11in</a:t>
            </a:r>
          </a:p>
          <a:p>
            <a:pPr lvl="1"/>
            <a:r>
              <a:rPr lang="en-US" dirty="0" err="1"/>
              <a:t>Wt</a:t>
            </a:r>
            <a:r>
              <a:rPr lang="en-US" dirty="0"/>
              <a:t>: 195lbs</a:t>
            </a:r>
          </a:p>
          <a:p>
            <a:r>
              <a:rPr lang="en-US" b="1" dirty="0"/>
              <a:t>Stats: </a:t>
            </a:r>
            <a:endParaRPr lang="en-US" dirty="0"/>
          </a:p>
          <a:p>
            <a:pPr lvl="1"/>
            <a:r>
              <a:rPr lang="en-US" dirty="0"/>
              <a:t>40yd: 4.5</a:t>
            </a:r>
          </a:p>
          <a:p>
            <a:pPr lvl="1"/>
            <a:r>
              <a:rPr lang="en-US" dirty="0"/>
              <a:t>Bench: 270 </a:t>
            </a:r>
            <a:r>
              <a:rPr lang="en-US" dirty="0" err="1"/>
              <a:t>lbs</a:t>
            </a:r>
            <a:endParaRPr lang="en-US" dirty="0"/>
          </a:p>
          <a:p>
            <a:pPr lvl="1"/>
            <a:r>
              <a:rPr lang="en-US" dirty="0"/>
              <a:t>Squat: 375 </a:t>
            </a:r>
            <a:r>
              <a:rPr lang="en-US" dirty="0" err="1"/>
              <a:t>lbs</a:t>
            </a:r>
            <a:endParaRPr lang="en-US" dirty="0"/>
          </a:p>
          <a:p>
            <a:r>
              <a:rPr lang="en-US" b="1" dirty="0"/>
              <a:t>NCSA Expert Notes:</a:t>
            </a:r>
            <a:endParaRPr lang="en-US" dirty="0"/>
          </a:p>
          <a:p>
            <a:pPr lvl="1"/>
            <a:r>
              <a:rPr lang="en-US" dirty="0"/>
              <a:t>Tough and fast runner with ability to break multiple tackles and outrun 4.6 40 defenders. Must have quickness to elude defenders and run downhill quickly. Has to have demonstrated RB ability multiple years at an All-Conference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388194" y="1825625"/>
            <a:ext cx="5219700" cy="819150"/>
          </a:xfrm>
          <a:prstGeom prst="rect">
            <a:avLst/>
          </a:prstGeom>
          <a:noFill/>
          <a:ln>
            <a:noFill/>
          </a:ln>
        </p:spPr>
      </p:pic>
    </p:spTree>
    <p:extLst>
      <p:ext uri="{BB962C8B-B14F-4D97-AF65-F5344CB8AC3E}">
        <p14:creationId xmlns:p14="http://schemas.microsoft.com/office/powerpoint/2010/main" val="1013554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prstClr val="black"/>
                </a:solidFill>
              </a:rPr>
              <a:t>RUNNING BACK RECRUITING GUIDELINES</a:t>
            </a:r>
            <a:r>
              <a:rPr lang="en-US" dirty="0">
                <a:solidFill>
                  <a:prstClr val="black"/>
                </a:solidFill>
              </a:rPr>
              <a:t/>
            </a:r>
            <a:br>
              <a:rPr lang="en-US" dirty="0">
                <a:solidFill>
                  <a:prstClr val="black"/>
                </a:solidFill>
              </a:rPr>
            </a:br>
            <a:r>
              <a:rPr lang="en-US" sz="2000" b="1" dirty="0">
                <a:solidFill>
                  <a:prstClr val="black"/>
                </a:solidFill>
              </a:rPr>
              <a:t>Grades</a:t>
            </a:r>
            <a:r>
              <a:rPr lang="en-US" sz="20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Tier 3 Running 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10in</a:t>
            </a:r>
          </a:p>
          <a:p>
            <a:pPr lvl="1"/>
            <a:r>
              <a:rPr lang="en-US" dirty="0" err="1"/>
              <a:t>Wt</a:t>
            </a:r>
            <a:r>
              <a:rPr lang="en-US" dirty="0"/>
              <a:t>: 175lbs</a:t>
            </a:r>
          </a:p>
          <a:p>
            <a:r>
              <a:rPr lang="en-US" b="1" dirty="0"/>
              <a:t>Stats: </a:t>
            </a:r>
            <a:endParaRPr lang="en-US" dirty="0"/>
          </a:p>
          <a:p>
            <a:pPr lvl="1"/>
            <a:r>
              <a:rPr lang="en-US" dirty="0"/>
              <a:t>40yd: 4.6</a:t>
            </a:r>
          </a:p>
          <a:p>
            <a:pPr lvl="1"/>
            <a:r>
              <a:rPr lang="en-US" dirty="0"/>
              <a:t>Bench: 265 </a:t>
            </a:r>
            <a:r>
              <a:rPr lang="en-US" dirty="0" err="1"/>
              <a:t>lbs</a:t>
            </a:r>
            <a:endParaRPr lang="en-US" dirty="0"/>
          </a:p>
          <a:p>
            <a:pPr lvl="1"/>
            <a:r>
              <a:rPr lang="en-US" dirty="0"/>
              <a:t>Squat: 350 </a:t>
            </a:r>
            <a:r>
              <a:rPr lang="en-US" dirty="0" err="1"/>
              <a:t>lbs</a:t>
            </a:r>
            <a:endParaRPr lang="en-US" dirty="0"/>
          </a:p>
          <a:p>
            <a:r>
              <a:rPr lang="en-US" b="1" dirty="0"/>
              <a:t>NCSA Expert Notes:</a:t>
            </a:r>
            <a:endParaRPr lang="en-US" dirty="0"/>
          </a:p>
          <a:p>
            <a:pPr lvl="1"/>
            <a:r>
              <a:rPr lang="en-US" dirty="0"/>
              <a:t>Durable runner with power and speed. Good acceleration, balance and effort. Shows quickness and instincts. Has to have demonstrated RB ability multiple years at an All-Conference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820680" y="1825625"/>
            <a:ext cx="5219700" cy="819150"/>
          </a:xfrm>
          <a:prstGeom prst="rect">
            <a:avLst/>
          </a:prstGeom>
          <a:noFill/>
          <a:ln>
            <a:noFill/>
          </a:ln>
        </p:spPr>
      </p:pic>
    </p:spTree>
    <p:extLst>
      <p:ext uri="{BB962C8B-B14F-4D97-AF65-F5344CB8AC3E}">
        <p14:creationId xmlns:p14="http://schemas.microsoft.com/office/powerpoint/2010/main" val="1001014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prstClr val="black"/>
                </a:solidFill>
              </a:rPr>
              <a:t>RUNNING BACK RECRUITING GUIDELINES</a:t>
            </a:r>
            <a:r>
              <a:rPr lang="en-US" dirty="0">
                <a:solidFill>
                  <a:prstClr val="black"/>
                </a:solidFill>
              </a:rPr>
              <a:t/>
            </a:r>
            <a:br>
              <a:rPr lang="en-US" dirty="0">
                <a:solidFill>
                  <a:prstClr val="black"/>
                </a:solidFill>
              </a:rPr>
            </a:br>
            <a:r>
              <a:rPr lang="en-US" sz="2000" b="1" dirty="0">
                <a:solidFill>
                  <a:prstClr val="black"/>
                </a:solidFill>
              </a:rPr>
              <a:t>Grades</a:t>
            </a:r>
            <a:r>
              <a:rPr lang="en-US" sz="20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Tier 4 Running Back</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9in</a:t>
            </a:r>
          </a:p>
          <a:p>
            <a:pPr lvl="1"/>
            <a:r>
              <a:rPr lang="en-US" dirty="0" err="1"/>
              <a:t>Wt</a:t>
            </a:r>
            <a:r>
              <a:rPr lang="en-US" dirty="0"/>
              <a:t>: 160lbs</a:t>
            </a:r>
          </a:p>
          <a:p>
            <a:r>
              <a:rPr lang="en-US" b="1" dirty="0"/>
              <a:t>Stats: </a:t>
            </a:r>
            <a:endParaRPr lang="en-US" dirty="0"/>
          </a:p>
          <a:p>
            <a:pPr lvl="1"/>
            <a:r>
              <a:rPr lang="en-US" dirty="0"/>
              <a:t>40yd: 4.7</a:t>
            </a:r>
          </a:p>
          <a:p>
            <a:pPr lvl="1"/>
            <a:r>
              <a:rPr lang="en-US" dirty="0"/>
              <a:t>Bench: 260 </a:t>
            </a:r>
            <a:r>
              <a:rPr lang="en-US" dirty="0" err="1"/>
              <a:t>lbs</a:t>
            </a:r>
            <a:endParaRPr lang="en-US" dirty="0"/>
          </a:p>
          <a:p>
            <a:pPr lvl="1"/>
            <a:r>
              <a:rPr lang="en-US" dirty="0"/>
              <a:t>Squat: 340 </a:t>
            </a:r>
            <a:r>
              <a:rPr lang="en-US" dirty="0" err="1"/>
              <a:t>lbs</a:t>
            </a:r>
            <a:endParaRPr lang="en-US" dirty="0"/>
          </a:p>
          <a:p>
            <a:r>
              <a:rPr lang="en-US" b="1" dirty="0"/>
              <a:t>NCSA Expert Notes:</a:t>
            </a:r>
            <a:endParaRPr lang="en-US" dirty="0"/>
          </a:p>
          <a:p>
            <a:pPr lvl="1"/>
            <a:r>
              <a:rPr lang="en-US" dirty="0"/>
              <a:t>Must be a tough and instinctive runner with adequate speed. Must be able to block and catch from the backfield.  Has to have demonstrated RB ability at least 1 year at a varsity level.</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808323" y="1944387"/>
            <a:ext cx="5219700" cy="819150"/>
          </a:xfrm>
          <a:prstGeom prst="rect">
            <a:avLst/>
          </a:prstGeom>
          <a:noFill/>
          <a:ln>
            <a:noFill/>
          </a:ln>
        </p:spPr>
      </p:pic>
    </p:spTree>
    <p:extLst>
      <p:ext uri="{BB962C8B-B14F-4D97-AF65-F5344CB8AC3E}">
        <p14:creationId xmlns:p14="http://schemas.microsoft.com/office/powerpoint/2010/main" val="376981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be done academically.</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Division I &amp; II students needs to log-on to the NCAA clearing house to show that you are on track and eligible to play. See your counselor your junior year to make sure you are on track.</a:t>
            </a:r>
          </a:p>
          <a:p>
            <a:pPr marL="0" indent="0">
              <a:buNone/>
            </a:pPr>
            <a:r>
              <a:rPr lang="en-US" dirty="0"/>
              <a:t>What Do I Need To Do and When</a:t>
            </a:r>
            <a:r>
              <a:rPr lang="en-US" dirty="0" smtClean="0"/>
              <a:t>?</a:t>
            </a:r>
          </a:p>
          <a:p>
            <a:pPr>
              <a:buFont typeface="Arial" panose="020B0604020202020204" pitchFamily="34" charset="0"/>
              <a:buChar char="•"/>
            </a:pPr>
            <a:r>
              <a:rPr lang="en-US" dirty="0" smtClean="0"/>
              <a:t> </a:t>
            </a:r>
            <a:r>
              <a:rPr lang="en-US" dirty="0"/>
              <a:t>Grade 9 </a:t>
            </a:r>
          </a:p>
          <a:p>
            <a:pPr lvl="1">
              <a:buFont typeface="Arial" panose="020B0604020202020204" pitchFamily="34" charset="0"/>
              <a:buChar char="•"/>
            </a:pPr>
            <a:r>
              <a:rPr lang="en-US" dirty="0" smtClean="0"/>
              <a:t>Verify </a:t>
            </a:r>
            <a:r>
              <a:rPr lang="en-US" dirty="0"/>
              <a:t>with your high school guidance counselor and the online core-course listing to make sure you are on track. </a:t>
            </a:r>
            <a:endParaRPr lang="en-US" dirty="0" smtClean="0"/>
          </a:p>
          <a:p>
            <a:pPr>
              <a:buFont typeface="Arial" panose="020B0604020202020204" pitchFamily="34" charset="0"/>
              <a:buChar char="•"/>
            </a:pPr>
            <a:r>
              <a:rPr lang="en-US" dirty="0" smtClean="0"/>
              <a:t>Grade </a:t>
            </a:r>
            <a:r>
              <a:rPr lang="en-US" dirty="0"/>
              <a:t>10 </a:t>
            </a:r>
          </a:p>
          <a:p>
            <a:pPr lvl="1">
              <a:buFont typeface="Arial" panose="020B0604020202020204" pitchFamily="34" charset="0"/>
              <a:buChar char="•"/>
            </a:pPr>
            <a:r>
              <a:rPr lang="en-US" dirty="0" smtClean="0"/>
              <a:t>Verify </a:t>
            </a:r>
            <a:r>
              <a:rPr lang="en-US" dirty="0"/>
              <a:t>with your high school guidance counselor and the online core-course listing to make sure you are on track. </a:t>
            </a:r>
            <a:endParaRPr lang="en-US" dirty="0" smtClean="0"/>
          </a:p>
          <a:p>
            <a:pPr>
              <a:buFont typeface="Arial" panose="020B0604020202020204" pitchFamily="34" charset="0"/>
              <a:buChar char="•"/>
            </a:pPr>
            <a:r>
              <a:rPr lang="en-US" dirty="0" smtClean="0"/>
              <a:t>Grade </a:t>
            </a:r>
            <a:r>
              <a:rPr lang="en-US" dirty="0"/>
              <a:t>11 </a:t>
            </a:r>
          </a:p>
          <a:p>
            <a:pPr lvl="1">
              <a:buFont typeface="Arial" panose="020B0604020202020204" pitchFamily="34" charset="0"/>
              <a:buChar char="•"/>
            </a:pPr>
            <a:r>
              <a:rPr lang="en-US" dirty="0" smtClean="0"/>
              <a:t> Register </a:t>
            </a:r>
            <a:r>
              <a:rPr lang="en-US" dirty="0"/>
              <a:t>with the eligibility center. o Make sure you are still on course to meet core-course requirements (verify you have the correct number of core courses and that the core courses are on your high school's 48-H with the eligibility center). o After your junior year, have your high school guidance office send a copy of your transcript. If you have attended any other high schools, make sure a transcript is sent to the eligibility center from each high school. o When taking the ACT or SAT, request test scores to be sent to the eligibility center (the code is "9999"). o Begin your amateurism questionnaire. </a:t>
            </a:r>
            <a:endParaRPr lang="en-US" dirty="0" smtClean="0"/>
          </a:p>
          <a:p>
            <a:pPr>
              <a:buFont typeface="Arial" panose="020B0604020202020204" pitchFamily="34" charset="0"/>
              <a:buChar char="•"/>
            </a:pPr>
            <a:r>
              <a:rPr lang="en-US" dirty="0" smtClean="0"/>
              <a:t>Grade </a:t>
            </a:r>
            <a:r>
              <a:rPr lang="en-US" dirty="0"/>
              <a:t>12 </a:t>
            </a:r>
          </a:p>
          <a:p>
            <a:pPr lvl="1">
              <a:buFont typeface="Arial" panose="020B0604020202020204" pitchFamily="34" charset="0"/>
              <a:buChar char="•"/>
            </a:pPr>
            <a:r>
              <a:rPr lang="en-US" dirty="0" smtClean="0"/>
              <a:t> </a:t>
            </a:r>
            <a:r>
              <a:rPr lang="en-US" dirty="0"/>
              <a:t>When taking the ACT or SAT, request test scores to be sent to the eligibility center (the code is "9999"). o Complete amateurism questionnaire and sign the final authorization signature online on or after April 1 if you are expecting to enroll in college in the fall semester. (If you are expecting to enroll for spring semester, sign the final authorization signature on or after October 1 of the year prior to enrollment.) o Have your high school guidance counselor send a final transcript with proof of graduation to the eligibility center.</a:t>
            </a:r>
            <a:endParaRPr lang="en-US" dirty="0" smtClean="0"/>
          </a:p>
        </p:txBody>
      </p:sp>
    </p:spTree>
    <p:extLst>
      <p:ext uri="{BB962C8B-B14F-4D97-AF65-F5344CB8AC3E}">
        <p14:creationId xmlns:p14="http://schemas.microsoft.com/office/powerpoint/2010/main" val="38906044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t>TIGHT END RECRUITING GUIDELINES</a:t>
            </a:r>
            <a:r>
              <a:rPr lang="en-US" dirty="0"/>
              <a:t/>
            </a:r>
            <a:br>
              <a:rPr lang="en-US" dirty="0"/>
            </a:br>
            <a:r>
              <a:rPr lang="en-US" sz="2200" b="1" dirty="0"/>
              <a:t>Grades</a:t>
            </a:r>
            <a:r>
              <a:rPr lang="en-US" sz="2200" dirty="0"/>
              <a:t>: 3.0 GPA + 24 ACT + 1000 SAT (out of 1600)</a:t>
            </a:r>
            <a:br>
              <a:rPr lang="en-US" sz="2200" dirty="0"/>
            </a:br>
            <a:endParaRPr lang="en-US" sz="2200"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1 Tight End</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4in</a:t>
            </a:r>
          </a:p>
          <a:p>
            <a:pPr lvl="1"/>
            <a:r>
              <a:rPr lang="en-US" dirty="0" err="1"/>
              <a:t>Wt</a:t>
            </a:r>
            <a:r>
              <a:rPr lang="en-US" dirty="0"/>
              <a:t>: 230lbs</a:t>
            </a:r>
          </a:p>
          <a:p>
            <a:r>
              <a:rPr lang="en-US" b="1" dirty="0"/>
              <a:t>Stats: </a:t>
            </a:r>
            <a:endParaRPr lang="en-US" dirty="0"/>
          </a:p>
          <a:p>
            <a:pPr lvl="1"/>
            <a:r>
              <a:rPr lang="en-US" dirty="0"/>
              <a:t>40yd: 4.7</a:t>
            </a:r>
          </a:p>
          <a:p>
            <a:pPr lvl="1"/>
            <a:r>
              <a:rPr lang="en-US" dirty="0"/>
              <a:t>Bench: 300 </a:t>
            </a:r>
            <a:r>
              <a:rPr lang="en-US" dirty="0" err="1"/>
              <a:t>lbs</a:t>
            </a:r>
            <a:endParaRPr lang="en-US" dirty="0"/>
          </a:p>
          <a:p>
            <a:pPr lvl="1"/>
            <a:r>
              <a:rPr lang="en-US" dirty="0"/>
              <a:t>Squat: 440 </a:t>
            </a:r>
            <a:r>
              <a:rPr lang="en-US" dirty="0" err="1"/>
              <a:t>lbs</a:t>
            </a:r>
            <a:endParaRPr lang="en-US" dirty="0"/>
          </a:p>
          <a:p>
            <a:r>
              <a:rPr lang="en-US" b="1" dirty="0"/>
              <a:t>NCSA Expert Notes:</a:t>
            </a:r>
            <a:endParaRPr lang="en-US" dirty="0"/>
          </a:p>
          <a:p>
            <a:pPr lvl="1"/>
            <a:r>
              <a:rPr lang="en-US" dirty="0"/>
              <a:t>Have a great combination of size &amp; speed, and must change the LOS at the point of attack. Soft hands.  Needs to be able to stretch the field vertically.  Demonstrates explosive physicality.  Can find the open window in zone and separates from man coverage.  Shows the ability to break tackles and gain yards after contact.  He is a multiple year All-State player and in some cases an All-American.</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474690" y="1825625"/>
            <a:ext cx="5219700" cy="819150"/>
          </a:xfrm>
          <a:prstGeom prst="rect">
            <a:avLst/>
          </a:prstGeom>
          <a:noFill/>
          <a:ln>
            <a:noFill/>
          </a:ln>
        </p:spPr>
      </p:pic>
    </p:spTree>
    <p:extLst>
      <p:ext uri="{BB962C8B-B14F-4D97-AF65-F5344CB8AC3E}">
        <p14:creationId xmlns:p14="http://schemas.microsoft.com/office/powerpoint/2010/main" val="440524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solidFill>
                  <a:prstClr val="black"/>
                </a:solidFill>
              </a:rPr>
              <a:t>TIGHT END RECRUITING GUIDELINES</a:t>
            </a:r>
            <a:r>
              <a:rPr lang="en-US" dirty="0">
                <a:solidFill>
                  <a:prstClr val="black"/>
                </a:solidFill>
              </a:rPr>
              <a:t/>
            </a:r>
            <a:br>
              <a:rPr lang="en-US" dirty="0">
                <a:solidFill>
                  <a:prstClr val="black"/>
                </a:solidFill>
              </a:rPr>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2 Tight End</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3in</a:t>
            </a:r>
          </a:p>
          <a:p>
            <a:pPr lvl="1"/>
            <a:r>
              <a:rPr lang="en-US" dirty="0" err="1"/>
              <a:t>Wt</a:t>
            </a:r>
            <a:r>
              <a:rPr lang="en-US" dirty="0"/>
              <a:t>: 220lbs</a:t>
            </a:r>
          </a:p>
          <a:p>
            <a:r>
              <a:rPr lang="en-US" b="1" dirty="0"/>
              <a:t>Stats: </a:t>
            </a:r>
            <a:endParaRPr lang="en-US" dirty="0"/>
          </a:p>
          <a:p>
            <a:pPr lvl="1"/>
            <a:r>
              <a:rPr lang="en-US" dirty="0"/>
              <a:t>40yd: 4.8</a:t>
            </a:r>
          </a:p>
          <a:p>
            <a:pPr lvl="1"/>
            <a:r>
              <a:rPr lang="en-US" dirty="0"/>
              <a:t>Bench: 285 </a:t>
            </a:r>
            <a:r>
              <a:rPr lang="en-US" dirty="0" err="1"/>
              <a:t>lbs</a:t>
            </a:r>
            <a:endParaRPr lang="en-US" dirty="0"/>
          </a:p>
          <a:p>
            <a:pPr lvl="1"/>
            <a:r>
              <a:rPr lang="en-US" dirty="0"/>
              <a:t>Squat: 420 </a:t>
            </a:r>
            <a:r>
              <a:rPr lang="en-US" dirty="0" err="1"/>
              <a:t>lbs</a:t>
            </a:r>
            <a:endParaRPr lang="en-US" dirty="0"/>
          </a:p>
          <a:p>
            <a:r>
              <a:rPr lang="en-US" b="1" dirty="0"/>
              <a:t>NCSA Expert Notes</a:t>
            </a:r>
            <a:r>
              <a:rPr lang="en-US" b="1" dirty="0" smtClean="0"/>
              <a:t>:</a:t>
            </a:r>
            <a:endParaRPr lang="en-US" dirty="0"/>
          </a:p>
          <a:p>
            <a:pPr lvl="1"/>
            <a:r>
              <a:rPr lang="en-US" dirty="0" smtClean="0"/>
              <a:t>Has </a:t>
            </a:r>
            <a:r>
              <a:rPr lang="en-US" dirty="0"/>
              <a:t>a combination of size &amp; speed, and must change the LOS at the point of attack. Soft hands.  Needs to be able to stretch the field vertically.  Can find the open window in zone and separates from man coverage.  Threat after the catch. He is a multiple year All-Conference player.</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709469" y="1825625"/>
            <a:ext cx="5219700" cy="819150"/>
          </a:xfrm>
          <a:prstGeom prst="rect">
            <a:avLst/>
          </a:prstGeom>
          <a:noFill/>
          <a:ln>
            <a:noFill/>
          </a:ln>
        </p:spPr>
      </p:pic>
    </p:spTree>
    <p:extLst>
      <p:ext uri="{BB962C8B-B14F-4D97-AF65-F5344CB8AC3E}">
        <p14:creationId xmlns:p14="http://schemas.microsoft.com/office/powerpoint/2010/main" val="15545847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solidFill>
                  <a:prstClr val="black"/>
                </a:solidFill>
              </a:rPr>
              <a:t>TIGHT END RECRUITING GUIDELINES</a:t>
            </a:r>
            <a:r>
              <a:rPr lang="en-US" dirty="0">
                <a:solidFill>
                  <a:prstClr val="black"/>
                </a:solidFill>
              </a:rPr>
              <a:t/>
            </a:r>
            <a:br>
              <a:rPr lang="en-US" dirty="0">
                <a:solidFill>
                  <a:prstClr val="black"/>
                </a:solidFill>
              </a:rPr>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3 Tight End</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2in</a:t>
            </a:r>
          </a:p>
          <a:p>
            <a:pPr lvl="1"/>
            <a:r>
              <a:rPr lang="en-US" dirty="0" err="1"/>
              <a:t>Wt</a:t>
            </a:r>
            <a:r>
              <a:rPr lang="en-US" dirty="0"/>
              <a:t>: 215lbs</a:t>
            </a:r>
          </a:p>
          <a:p>
            <a:r>
              <a:rPr lang="en-US" b="1" dirty="0"/>
              <a:t>Stats: </a:t>
            </a:r>
            <a:endParaRPr lang="en-US" dirty="0"/>
          </a:p>
          <a:p>
            <a:pPr lvl="1"/>
            <a:r>
              <a:rPr lang="en-US" dirty="0"/>
              <a:t>40yd: 4.85</a:t>
            </a:r>
          </a:p>
          <a:p>
            <a:pPr lvl="1"/>
            <a:r>
              <a:rPr lang="en-US" dirty="0"/>
              <a:t>Bench: 275 </a:t>
            </a:r>
            <a:r>
              <a:rPr lang="en-US" dirty="0" err="1"/>
              <a:t>lbs</a:t>
            </a:r>
            <a:endParaRPr lang="en-US" dirty="0"/>
          </a:p>
          <a:p>
            <a:pPr lvl="1"/>
            <a:r>
              <a:rPr lang="en-US" dirty="0"/>
              <a:t>Squat: 415 </a:t>
            </a:r>
            <a:r>
              <a:rPr lang="en-US" dirty="0" err="1"/>
              <a:t>lbs</a:t>
            </a:r>
            <a:endParaRPr lang="en-US" dirty="0"/>
          </a:p>
          <a:p>
            <a:r>
              <a:rPr lang="en-US" b="1" dirty="0"/>
              <a:t>NCSA Expert Notes:</a:t>
            </a:r>
            <a:endParaRPr lang="en-US" dirty="0"/>
          </a:p>
          <a:p>
            <a:pPr lvl="1"/>
            <a:r>
              <a:rPr lang="en-US" dirty="0"/>
              <a:t>Has a combination of size &amp; speed, and must change the LOS at the point of attack. Soft hands.  Needs to be able to stretch the field vertically.  Can find the open window in zone or separate from man coverage.  Threat after the catch. All-Conference player.</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610615" y="1825625"/>
            <a:ext cx="5219700" cy="819150"/>
          </a:xfrm>
          <a:prstGeom prst="rect">
            <a:avLst/>
          </a:prstGeom>
          <a:noFill/>
          <a:ln>
            <a:noFill/>
          </a:ln>
        </p:spPr>
      </p:pic>
    </p:spTree>
    <p:extLst>
      <p:ext uri="{BB962C8B-B14F-4D97-AF65-F5344CB8AC3E}">
        <p14:creationId xmlns:p14="http://schemas.microsoft.com/office/powerpoint/2010/main" val="67635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solidFill>
                  <a:prstClr val="black"/>
                </a:solidFill>
              </a:rPr>
              <a:t>TIGHT END RECRUITING GUIDELINES</a:t>
            </a:r>
            <a:r>
              <a:rPr lang="en-US" dirty="0">
                <a:solidFill>
                  <a:prstClr val="black"/>
                </a:solidFill>
              </a:rPr>
              <a:t/>
            </a:r>
            <a:br>
              <a:rPr lang="en-US" dirty="0">
                <a:solidFill>
                  <a:prstClr val="black"/>
                </a:solidFill>
              </a:rPr>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4 Tight End</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1in,</a:t>
            </a:r>
          </a:p>
          <a:p>
            <a:pPr lvl="1"/>
            <a:r>
              <a:rPr lang="en-US" dirty="0" err="1"/>
              <a:t>Wt</a:t>
            </a:r>
            <a:r>
              <a:rPr lang="en-US" dirty="0"/>
              <a:t>: 205lbs</a:t>
            </a:r>
          </a:p>
          <a:p>
            <a:r>
              <a:rPr lang="en-US" b="1" dirty="0"/>
              <a:t>Stats: </a:t>
            </a:r>
            <a:endParaRPr lang="en-US" dirty="0"/>
          </a:p>
          <a:p>
            <a:pPr lvl="1"/>
            <a:r>
              <a:rPr lang="en-US" dirty="0"/>
              <a:t>40yd: 4.9</a:t>
            </a:r>
          </a:p>
          <a:p>
            <a:pPr lvl="1"/>
            <a:r>
              <a:rPr lang="en-US" dirty="0"/>
              <a:t>Bench: 270 </a:t>
            </a:r>
            <a:r>
              <a:rPr lang="en-US" dirty="0" err="1"/>
              <a:t>lbs</a:t>
            </a:r>
            <a:r>
              <a:rPr lang="en-US" dirty="0"/>
              <a:t> </a:t>
            </a:r>
          </a:p>
          <a:p>
            <a:pPr lvl="1"/>
            <a:r>
              <a:rPr lang="en-US" dirty="0"/>
              <a:t>Squat: 405 </a:t>
            </a:r>
            <a:r>
              <a:rPr lang="en-US" dirty="0" err="1"/>
              <a:t>lbs</a:t>
            </a:r>
            <a:endParaRPr lang="en-US" dirty="0"/>
          </a:p>
          <a:p>
            <a:r>
              <a:rPr lang="en-US" b="1" dirty="0"/>
              <a:t>NCSA Expert Notes:</a:t>
            </a:r>
            <a:endParaRPr lang="en-US" dirty="0"/>
          </a:p>
          <a:p>
            <a:pPr lvl="1"/>
            <a:r>
              <a:rPr lang="en-US" dirty="0"/>
              <a:t>Has a combination of size &amp; speed, and must change the LOS at the point of attack. Soft hands.  Can be one dimensional as a blocker or receiver.  Needs to be able to stretch the field vertically.  Can find the open window in zone or separate from man coverage.  Threat after the catch. Varsity starter.</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647011" y="2286000"/>
            <a:ext cx="5219700" cy="819150"/>
          </a:xfrm>
          <a:prstGeom prst="rect">
            <a:avLst/>
          </a:prstGeom>
          <a:noFill/>
          <a:ln>
            <a:noFill/>
          </a:ln>
        </p:spPr>
      </p:pic>
    </p:spTree>
    <p:extLst>
      <p:ext uri="{BB962C8B-B14F-4D97-AF65-F5344CB8AC3E}">
        <p14:creationId xmlns:p14="http://schemas.microsoft.com/office/powerpoint/2010/main" val="31404507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t>WIDE RECEIVER RECRUITING GUIDELINES</a:t>
            </a:r>
            <a:r>
              <a:rPr lang="en-US" dirty="0"/>
              <a:t/>
            </a:r>
            <a:br>
              <a:rPr lang="en-US" dirty="0"/>
            </a:br>
            <a:r>
              <a:rPr lang="en-US" sz="2200" b="1" dirty="0"/>
              <a:t>Grades</a:t>
            </a:r>
            <a:r>
              <a:rPr lang="en-US" sz="2200" dirty="0"/>
              <a:t>: 3.0 GPA + 24 ACT + 1000 SAT (out of 1600)</a:t>
            </a:r>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Tier 1 Wide Receiver</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2in+</a:t>
            </a:r>
          </a:p>
          <a:p>
            <a:pPr lvl="1"/>
            <a:r>
              <a:rPr lang="en-US" dirty="0" err="1"/>
              <a:t>Wt</a:t>
            </a:r>
            <a:r>
              <a:rPr lang="en-US" dirty="0"/>
              <a:t>: 190lbs</a:t>
            </a:r>
          </a:p>
          <a:p>
            <a:r>
              <a:rPr lang="en-US" b="1" dirty="0"/>
              <a:t>Stats: </a:t>
            </a:r>
            <a:endParaRPr lang="en-US" dirty="0"/>
          </a:p>
          <a:p>
            <a:pPr lvl="1"/>
            <a:r>
              <a:rPr lang="en-US" dirty="0"/>
              <a:t>40yd: 4.5</a:t>
            </a:r>
          </a:p>
          <a:p>
            <a:pPr lvl="1"/>
            <a:r>
              <a:rPr lang="en-US" dirty="0"/>
              <a:t>Bench: 235 </a:t>
            </a:r>
            <a:r>
              <a:rPr lang="en-US" dirty="0" err="1"/>
              <a:t>lbs</a:t>
            </a:r>
            <a:endParaRPr lang="en-US" dirty="0"/>
          </a:p>
          <a:p>
            <a:pPr lvl="1"/>
            <a:r>
              <a:rPr lang="en-US" dirty="0"/>
              <a:t>Squat: 315 </a:t>
            </a:r>
            <a:r>
              <a:rPr lang="en-US" dirty="0" err="1"/>
              <a:t>lbs</a:t>
            </a:r>
            <a:endParaRPr lang="en-US" dirty="0"/>
          </a:p>
          <a:p>
            <a:r>
              <a:rPr lang="en-US" b="1" dirty="0"/>
              <a:t>NCSA Expert Notes:</a:t>
            </a:r>
            <a:endParaRPr lang="en-US" dirty="0"/>
          </a:p>
          <a:p>
            <a:pPr lvl="1"/>
            <a:r>
              <a:rPr lang="en-US" dirty="0"/>
              <a:t>Must be a constant threat anytime he is on the field. Must have an instant release off of the LOS with low pad level and little wasted movement, a burst into the route, one step cuts, impeccable catching ability, and the ability to separate himself from defenders with rare top end speed and elusiveness. He must be able to catch a jump ball as easy as a post, shallow, slant, or hitch. He must be comfortable running all routes, possesses rare ball skills, have a great combination of size &amp; speed, and a willingness to block. He is a multiple year All-State player and in some cases an All-American.</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5524500" y="2286000"/>
            <a:ext cx="5219700" cy="819150"/>
          </a:xfrm>
          <a:prstGeom prst="rect">
            <a:avLst/>
          </a:prstGeom>
          <a:noFill/>
          <a:ln>
            <a:noFill/>
          </a:ln>
        </p:spPr>
      </p:pic>
    </p:spTree>
    <p:extLst>
      <p:ext uri="{BB962C8B-B14F-4D97-AF65-F5344CB8AC3E}">
        <p14:creationId xmlns:p14="http://schemas.microsoft.com/office/powerpoint/2010/main" val="1246272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solidFill>
                  <a:prstClr val="black"/>
                </a:solidFill>
              </a:rPr>
              <a:t>WIDE RECEIVER RECRUITING GUIDELINES</a:t>
            </a:r>
            <a:r>
              <a:rPr lang="en-US" dirty="0">
                <a:solidFill>
                  <a:prstClr val="black"/>
                </a:solidFill>
              </a:rPr>
              <a:t/>
            </a:r>
            <a:br>
              <a:rPr lang="en-US" dirty="0">
                <a:solidFill>
                  <a:prstClr val="black"/>
                </a:solidFill>
              </a:rPr>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2 Wide Receiver</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6ft 0in,</a:t>
            </a:r>
          </a:p>
          <a:p>
            <a:pPr lvl="1"/>
            <a:r>
              <a:rPr lang="en-US" dirty="0" err="1"/>
              <a:t>Wt</a:t>
            </a:r>
            <a:r>
              <a:rPr lang="en-US" dirty="0"/>
              <a:t>: 175lbs</a:t>
            </a:r>
          </a:p>
          <a:p>
            <a:r>
              <a:rPr lang="en-US" b="1" dirty="0"/>
              <a:t>Stats: </a:t>
            </a:r>
            <a:endParaRPr lang="en-US" dirty="0"/>
          </a:p>
          <a:p>
            <a:pPr lvl="1"/>
            <a:r>
              <a:rPr lang="en-US" dirty="0"/>
              <a:t>40yd: 4.6</a:t>
            </a:r>
          </a:p>
          <a:p>
            <a:pPr lvl="1"/>
            <a:r>
              <a:rPr lang="en-US" dirty="0"/>
              <a:t>Bench: 225 </a:t>
            </a:r>
            <a:r>
              <a:rPr lang="en-US" dirty="0" err="1"/>
              <a:t>lbs</a:t>
            </a:r>
            <a:endParaRPr lang="en-US" dirty="0"/>
          </a:p>
          <a:p>
            <a:pPr lvl="1"/>
            <a:r>
              <a:rPr lang="en-US" dirty="0"/>
              <a:t>Squat: 295 </a:t>
            </a:r>
            <a:r>
              <a:rPr lang="en-US" dirty="0" err="1"/>
              <a:t>lbs</a:t>
            </a:r>
            <a:endParaRPr lang="en-US" dirty="0"/>
          </a:p>
          <a:p>
            <a:r>
              <a:rPr lang="en-US" b="1" dirty="0"/>
              <a:t>NCSA Expert Notes:</a:t>
            </a:r>
            <a:endParaRPr lang="en-US" dirty="0"/>
          </a:p>
          <a:p>
            <a:pPr lvl="1"/>
            <a:r>
              <a:rPr lang="en-US" dirty="0" smtClean="0"/>
              <a:t>Must </a:t>
            </a:r>
            <a:r>
              <a:rPr lang="en-US" dirty="0"/>
              <a:t>have an instant release off of the LOS with low pad level, a burst into the route, one step cuts, outstanding catching ability, and the ability to separate himself from defenders with his speed. He must be able to catch a jump ball as easy as a mesh, slant, or hitch. He must be comfortable running all routes, posses very good ball skills, and a willingness to block. He has earned All-State and All-Conference honors.</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5524500" y="2286000"/>
            <a:ext cx="5219700" cy="819150"/>
          </a:xfrm>
          <a:prstGeom prst="rect">
            <a:avLst/>
          </a:prstGeom>
          <a:noFill/>
          <a:ln>
            <a:noFill/>
          </a:ln>
        </p:spPr>
      </p:pic>
    </p:spTree>
    <p:extLst>
      <p:ext uri="{BB962C8B-B14F-4D97-AF65-F5344CB8AC3E}">
        <p14:creationId xmlns:p14="http://schemas.microsoft.com/office/powerpoint/2010/main" val="2929127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solidFill>
                  <a:prstClr val="black"/>
                </a:solidFill>
              </a:rPr>
              <a:t>WIDE RECEIVER RECRUITING GUIDELINES</a:t>
            </a:r>
            <a:r>
              <a:rPr lang="en-US" dirty="0">
                <a:solidFill>
                  <a:prstClr val="black"/>
                </a:solidFill>
              </a:rPr>
              <a:t/>
            </a:r>
            <a:br>
              <a:rPr lang="en-US" dirty="0">
                <a:solidFill>
                  <a:prstClr val="black"/>
                </a:solidFill>
              </a:rPr>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3 Wide Receiver</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10in,</a:t>
            </a:r>
          </a:p>
          <a:p>
            <a:pPr lvl="1"/>
            <a:r>
              <a:rPr lang="en-US" dirty="0" err="1"/>
              <a:t>Wt</a:t>
            </a:r>
            <a:r>
              <a:rPr lang="en-US" dirty="0"/>
              <a:t>: 165lbs</a:t>
            </a:r>
          </a:p>
          <a:p>
            <a:r>
              <a:rPr lang="en-US" b="1" dirty="0"/>
              <a:t>Stats: </a:t>
            </a:r>
            <a:endParaRPr lang="en-US" dirty="0"/>
          </a:p>
          <a:p>
            <a:pPr lvl="1"/>
            <a:r>
              <a:rPr lang="en-US" dirty="0"/>
              <a:t>40yd: 4.6</a:t>
            </a:r>
          </a:p>
          <a:p>
            <a:pPr lvl="1"/>
            <a:r>
              <a:rPr lang="en-US" dirty="0"/>
              <a:t>Bench: 205 </a:t>
            </a:r>
            <a:r>
              <a:rPr lang="en-US" dirty="0" err="1"/>
              <a:t>lbs</a:t>
            </a:r>
            <a:endParaRPr lang="en-US" dirty="0"/>
          </a:p>
          <a:p>
            <a:pPr lvl="1"/>
            <a:r>
              <a:rPr lang="en-US" dirty="0"/>
              <a:t>Squat: 275 </a:t>
            </a:r>
            <a:r>
              <a:rPr lang="en-US" dirty="0" err="1" smtClean="0"/>
              <a:t>lbs</a:t>
            </a:r>
            <a:endParaRPr lang="en-US" dirty="0"/>
          </a:p>
          <a:p>
            <a:r>
              <a:rPr lang="en-US" b="1" dirty="0"/>
              <a:t>NCSA Expert Notes:</a:t>
            </a:r>
            <a:endParaRPr lang="en-US" dirty="0"/>
          </a:p>
          <a:p>
            <a:pPr lvl="1"/>
            <a:r>
              <a:rPr lang="en-US" dirty="0"/>
              <a:t>Must have a quick release off of the LOS, good vision and instincts, good hands, the quickness to make defenders miss. He is typically very athletic, quicker than fast or possesses the speed and is undersized for the position. He is willing to block and  plays with a high motor. He has earned All-Conference Honors.</a:t>
            </a:r>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5524500" y="2286000"/>
            <a:ext cx="5219700" cy="819150"/>
          </a:xfrm>
          <a:prstGeom prst="rect">
            <a:avLst/>
          </a:prstGeom>
          <a:noFill/>
          <a:ln>
            <a:noFill/>
          </a:ln>
        </p:spPr>
      </p:pic>
    </p:spTree>
    <p:extLst>
      <p:ext uri="{BB962C8B-B14F-4D97-AF65-F5344CB8AC3E}">
        <p14:creationId xmlns:p14="http://schemas.microsoft.com/office/powerpoint/2010/main" val="3948201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a:solidFill>
                  <a:prstClr val="black"/>
                </a:solidFill>
              </a:rPr>
              <a:t>WIDE RECEIVER RECRUITING GUIDELINES</a:t>
            </a:r>
            <a:r>
              <a:rPr lang="en-US" dirty="0">
                <a:solidFill>
                  <a:prstClr val="black"/>
                </a:solidFill>
              </a:rPr>
              <a:t/>
            </a:r>
            <a:br>
              <a:rPr lang="en-US" dirty="0">
                <a:solidFill>
                  <a:prstClr val="black"/>
                </a:solidFill>
              </a:rPr>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Tier 4 Wide Receiver</a:t>
            </a:r>
            <a:endParaRPr lang="en-US" dirty="0"/>
          </a:p>
          <a:p>
            <a:r>
              <a:rPr lang="en-US" b="1" dirty="0"/>
              <a:t>Physical </a:t>
            </a:r>
            <a:r>
              <a:rPr lang="en-US" b="1" dirty="0" err="1"/>
              <a:t>Measurables</a:t>
            </a:r>
            <a:r>
              <a:rPr lang="en-US" b="1" dirty="0"/>
              <a:t>:</a:t>
            </a:r>
            <a:endParaRPr lang="en-US" dirty="0"/>
          </a:p>
          <a:p>
            <a:pPr lvl="1"/>
            <a:r>
              <a:rPr lang="en-US" dirty="0" err="1"/>
              <a:t>Ht</a:t>
            </a:r>
            <a:r>
              <a:rPr lang="en-US" dirty="0"/>
              <a:t>: 5ft 8in</a:t>
            </a:r>
          </a:p>
          <a:p>
            <a:pPr lvl="1"/>
            <a:r>
              <a:rPr lang="en-US" dirty="0" err="1"/>
              <a:t>Wt</a:t>
            </a:r>
            <a:r>
              <a:rPr lang="en-US" dirty="0"/>
              <a:t>: 150lbs</a:t>
            </a:r>
          </a:p>
          <a:p>
            <a:r>
              <a:rPr lang="en-US" b="1" dirty="0"/>
              <a:t>Stats: </a:t>
            </a:r>
            <a:endParaRPr lang="en-US" dirty="0"/>
          </a:p>
          <a:p>
            <a:pPr lvl="1"/>
            <a:r>
              <a:rPr lang="en-US" dirty="0"/>
              <a:t>40yd: 4.7</a:t>
            </a:r>
          </a:p>
          <a:p>
            <a:pPr lvl="1"/>
            <a:r>
              <a:rPr lang="en-US" dirty="0"/>
              <a:t>Bench: 200 </a:t>
            </a:r>
            <a:r>
              <a:rPr lang="en-US" dirty="0" err="1"/>
              <a:t>lbs</a:t>
            </a:r>
            <a:endParaRPr lang="en-US" dirty="0"/>
          </a:p>
          <a:p>
            <a:pPr lvl="1"/>
            <a:r>
              <a:rPr lang="en-US" dirty="0"/>
              <a:t>Squat: 265 </a:t>
            </a:r>
            <a:r>
              <a:rPr lang="en-US" dirty="0" err="1"/>
              <a:t>lbs</a:t>
            </a:r>
            <a:endParaRPr lang="en-US" dirty="0"/>
          </a:p>
          <a:p>
            <a:r>
              <a:rPr lang="en-US" b="1" dirty="0"/>
              <a:t>NCSA Expert Notes:</a:t>
            </a:r>
            <a:endParaRPr lang="en-US" dirty="0"/>
          </a:p>
          <a:p>
            <a:pPr lvl="1"/>
            <a:r>
              <a:rPr lang="en-US" dirty="0"/>
              <a:t>Must be able to release from the line quickly, sell the go route, make precise cuts in/out of breaks, catch the ball on a consistent basis, and is typically quicker than fast. He must have least 1 year of varsity football experience.</a:t>
            </a:r>
          </a:p>
          <a:p>
            <a:endParaRPr lang="en-US" dirty="0"/>
          </a:p>
          <a:p>
            <a:endParaRPr lang="en-US" dirty="0"/>
          </a:p>
        </p:txBody>
      </p:sp>
      <p:pic>
        <p:nvPicPr>
          <p:cNvPr id="4" name="Picture 3" descr="http://www.ncsasports.org/sites/default/files/Football.jpg"/>
          <p:cNvPicPr/>
          <p:nvPr/>
        </p:nvPicPr>
        <p:blipFill>
          <a:blip r:embed="rId2">
            <a:extLst>
              <a:ext uri="{28A0092B-C50C-407E-A947-70E740481C1C}">
                <a14:useLocalDpi xmlns:a14="http://schemas.microsoft.com/office/drawing/2010/main" val="0"/>
              </a:ext>
            </a:extLst>
          </a:blip>
          <a:srcRect/>
          <a:stretch>
            <a:fillRect/>
          </a:stretch>
        </p:blipFill>
        <p:spPr bwMode="auto">
          <a:xfrm>
            <a:off x="4598259" y="1825625"/>
            <a:ext cx="5219700" cy="819150"/>
          </a:xfrm>
          <a:prstGeom prst="rect">
            <a:avLst/>
          </a:prstGeom>
          <a:noFill/>
          <a:ln>
            <a:noFill/>
          </a:ln>
        </p:spPr>
      </p:pic>
    </p:spTree>
    <p:extLst>
      <p:ext uri="{BB962C8B-B14F-4D97-AF65-F5344CB8AC3E}">
        <p14:creationId xmlns:p14="http://schemas.microsoft.com/office/powerpoint/2010/main" val="815989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
            </a:pPr>
            <a:r>
              <a:rPr lang="en-US" dirty="0"/>
              <a:t>DIVISION I-A/ DIVISION 1-AA --- 16 core Courses 4 years of English 3 years of Math (Algebra 1 or higher) 2 years of Natural or Physical Sciences with lab 1 extra year of English, Math or Science 2 years of Social Studies 4 years of extra core courses (these include, Math English, Science, Social Studies, Foreign Language, non-doctrinal religion or philosophy) * Use the NCAA worksheet to determine your GPA and then look on the NCAA Website for the Guide for the College-Bound Student-Athlete to determine GPA and Test score sliding scale </a:t>
            </a:r>
            <a:r>
              <a:rPr lang="en-US" dirty="0" smtClean="0"/>
              <a:t>requirements.</a:t>
            </a:r>
          </a:p>
          <a:p>
            <a:pPr>
              <a:buFont typeface="Wingdings" panose="05000000000000000000" pitchFamily="2" charset="2"/>
              <a:buChar char="§"/>
            </a:pPr>
            <a:r>
              <a:rPr lang="en-US" dirty="0"/>
              <a:t>DIVISON II --- 14 Core Courses 3 English 2 Math credits (Algebra 1 or higher) 2 Science Credits Additional Credit - English, Math, or Science 2 Social Studies Credits 3 Additional Credits from any area above, Foreign Language, or non-doctrinal religion/ philosophy For the most current information on these and other NCAA Clearinghouse requirements, please see the NCAA website for initial-eligibility requirements. In Division II there is NO Sliding scale. The minimum core GPA is 2.000 The minimum SAT score is a 820 (Verbal + Math) or The minimum ACT score is a 68 (English + Reading + Math + Science)</a:t>
            </a:r>
          </a:p>
        </p:txBody>
      </p:sp>
    </p:spTree>
    <p:extLst>
      <p:ext uri="{BB962C8B-B14F-4D97-AF65-F5344CB8AC3E}">
        <p14:creationId xmlns:p14="http://schemas.microsoft.com/office/powerpoint/2010/main" val="953517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recruiters are looking for physically.</a:t>
            </a:r>
            <a:endParaRPr lang="en-US" dirty="0"/>
          </a:p>
        </p:txBody>
      </p:sp>
      <p:sp>
        <p:nvSpPr>
          <p:cNvPr id="3" name="Content Placeholder 2"/>
          <p:cNvSpPr>
            <a:spLocks noGrp="1"/>
          </p:cNvSpPr>
          <p:nvPr>
            <p:ph idx="1"/>
          </p:nvPr>
        </p:nvSpPr>
        <p:spPr/>
        <p:txBody>
          <a:bodyPr/>
          <a:lstStyle/>
          <a:p>
            <a:r>
              <a:rPr lang="en-US" dirty="0" smtClean="0"/>
              <a:t>The following is created by the National College Scouting Association.</a:t>
            </a:r>
          </a:p>
          <a:p>
            <a:r>
              <a:rPr lang="en-US" dirty="0" smtClean="0"/>
              <a:t>These are the professionals that help students get recruited to big time programs.</a:t>
            </a:r>
          </a:p>
          <a:p>
            <a:r>
              <a:rPr lang="en-US" dirty="0" smtClean="0"/>
              <a:t>Talk with coaches on how to get noticed, get recruited and what you need to do if you want to play at the next level. </a:t>
            </a:r>
          </a:p>
          <a:p>
            <a:r>
              <a:rPr lang="en-US" dirty="0" smtClean="0">
                <a:solidFill>
                  <a:srgbClr val="FF0000"/>
                </a:solidFill>
              </a:rPr>
              <a:t>Look up </a:t>
            </a:r>
            <a:r>
              <a:rPr lang="en-US" dirty="0" smtClean="0"/>
              <a:t>your position and recognize what you need to do in order to play at the different competitive levels of football. </a:t>
            </a:r>
            <a:endParaRPr lang="en-US" dirty="0"/>
          </a:p>
        </p:txBody>
      </p:sp>
    </p:spTree>
    <p:extLst>
      <p:ext uri="{BB962C8B-B14F-4D97-AF65-F5344CB8AC3E}">
        <p14:creationId xmlns:p14="http://schemas.microsoft.com/office/powerpoint/2010/main" val="3857485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cap="all" dirty="0">
                <a:solidFill>
                  <a:srgbClr val="FF0000"/>
                </a:solidFill>
              </a:rPr>
              <a:t>DEFENSIVE BACK RECRUITING GUIDELINES</a:t>
            </a:r>
            <a:r>
              <a:rPr lang="en-US" dirty="0"/>
              <a:t/>
            </a:r>
            <a:br>
              <a:rPr lang="en-US" dirty="0"/>
            </a:br>
            <a:r>
              <a:rPr lang="en-US" sz="2200" b="1" dirty="0">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lnSpcReduction="10000"/>
          </a:bodyPr>
          <a:lstStyle/>
          <a:p>
            <a:r>
              <a:rPr lang="en-US" b="1" dirty="0"/>
              <a:t>Tier 1 Defensive Back</a:t>
            </a:r>
            <a:endParaRPr lang="en-US" dirty="0"/>
          </a:p>
          <a:p>
            <a:pPr lvl="1"/>
            <a:r>
              <a:rPr lang="en-US" b="1" dirty="0"/>
              <a:t>Physical </a:t>
            </a:r>
            <a:r>
              <a:rPr lang="en-US" b="1" dirty="0" err="1"/>
              <a:t>Measurables</a:t>
            </a:r>
            <a:r>
              <a:rPr lang="en-US" b="1" dirty="0"/>
              <a:t>:</a:t>
            </a:r>
            <a:endParaRPr lang="en-US" dirty="0"/>
          </a:p>
          <a:p>
            <a:pPr lvl="2"/>
            <a:r>
              <a:rPr lang="en-US" dirty="0" err="1"/>
              <a:t>Ht</a:t>
            </a:r>
            <a:r>
              <a:rPr lang="en-US" dirty="0"/>
              <a:t>: 6ft</a:t>
            </a:r>
          </a:p>
          <a:p>
            <a:pPr lvl="2"/>
            <a:r>
              <a:rPr lang="en-US" dirty="0" err="1"/>
              <a:t>Wt</a:t>
            </a:r>
            <a:r>
              <a:rPr lang="en-US" dirty="0"/>
              <a:t>: 185lbs</a:t>
            </a:r>
          </a:p>
          <a:p>
            <a:pPr lvl="1"/>
            <a:r>
              <a:rPr lang="en-US" b="1" dirty="0"/>
              <a:t>Stats: </a:t>
            </a:r>
            <a:endParaRPr lang="en-US" dirty="0"/>
          </a:p>
          <a:p>
            <a:pPr lvl="2"/>
            <a:r>
              <a:rPr lang="en-US" dirty="0"/>
              <a:t>40yd: 4.5</a:t>
            </a:r>
          </a:p>
          <a:p>
            <a:pPr lvl="2"/>
            <a:r>
              <a:rPr lang="en-US" dirty="0"/>
              <a:t>Bench: 270</a:t>
            </a:r>
          </a:p>
          <a:p>
            <a:pPr lvl="2"/>
            <a:r>
              <a:rPr lang="en-US" dirty="0"/>
              <a:t>Squat: 405</a:t>
            </a:r>
          </a:p>
          <a:p>
            <a:r>
              <a:rPr lang="en-US" b="1" dirty="0"/>
              <a:t>NCSA Expert Notes:</a:t>
            </a:r>
            <a:endParaRPr lang="en-US" dirty="0"/>
          </a:p>
          <a:p>
            <a:pPr lvl="1"/>
            <a:r>
              <a:rPr lang="en-US" dirty="0"/>
              <a:t>Should be the best athlete on the field.  Can flip hips and get in and out of breaks without false steps.  Physical and aggressive in the run game and against screens.  Must be able to know all coverage and have quick feet. Needs to be strong in man coverage and excellent in zone coverage with knowing his responsibilities, also needs to be the fastest kid on the field and have the range to cover sideline to sideline. He must be able to read the Offense. Demonstrated All-State ability for multiple seasons</a:t>
            </a:r>
          </a:p>
        </p:txBody>
      </p:sp>
      <p:pic>
        <p:nvPicPr>
          <p:cNvPr id="10" name="Picture 9" descr="http://www.ncsasports.org/sites/default/files/Football_0.jpg"/>
          <p:cNvPicPr/>
          <p:nvPr/>
        </p:nvPicPr>
        <p:blipFill>
          <a:blip r:embed="rId2">
            <a:extLst>
              <a:ext uri="{28A0092B-C50C-407E-A947-70E740481C1C}">
                <a14:useLocalDpi xmlns:a14="http://schemas.microsoft.com/office/drawing/2010/main" val="0"/>
              </a:ext>
            </a:extLst>
          </a:blip>
          <a:srcRect/>
          <a:stretch>
            <a:fillRect/>
          </a:stretch>
        </p:blipFill>
        <p:spPr bwMode="auto">
          <a:xfrm>
            <a:off x="5070390" y="1954419"/>
            <a:ext cx="4572000" cy="714375"/>
          </a:xfrm>
          <a:prstGeom prst="rect">
            <a:avLst/>
          </a:prstGeom>
          <a:noFill/>
          <a:ln>
            <a:noFill/>
          </a:ln>
        </p:spPr>
      </p:pic>
    </p:spTree>
    <p:extLst>
      <p:ext uri="{BB962C8B-B14F-4D97-AF65-F5344CB8AC3E}">
        <p14:creationId xmlns:p14="http://schemas.microsoft.com/office/powerpoint/2010/main" val="618006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solidFill>
                  <a:srgbClr val="FF0000"/>
                </a:solidFill>
              </a:rPr>
              <a:t>DEFENSIVE BACK RECRUITING </a:t>
            </a:r>
            <a:r>
              <a:rPr lang="en-US" b="1" cap="all" dirty="0" err="1" smtClean="0">
                <a:solidFill>
                  <a:srgbClr val="FF0000"/>
                </a:solidFill>
              </a:rPr>
              <a:t>GUIDELINES</a:t>
            </a:r>
            <a:r>
              <a:rPr lang="en-US" sz="2200" b="1" dirty="0" err="1">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a:bodyPr>
          <a:lstStyle/>
          <a:p>
            <a:r>
              <a:rPr lang="en-US" b="1" dirty="0"/>
              <a:t>Tier 2 Defensive Back</a:t>
            </a:r>
            <a:endParaRPr lang="en-US" dirty="0"/>
          </a:p>
          <a:p>
            <a:pPr lvl="1"/>
            <a:r>
              <a:rPr lang="en-US" b="1" dirty="0"/>
              <a:t>Physical </a:t>
            </a:r>
            <a:r>
              <a:rPr lang="en-US" b="1" dirty="0" err="1"/>
              <a:t>Measurables</a:t>
            </a:r>
            <a:r>
              <a:rPr lang="en-US" b="1" dirty="0"/>
              <a:t>:</a:t>
            </a:r>
            <a:endParaRPr lang="en-US" dirty="0"/>
          </a:p>
          <a:p>
            <a:pPr lvl="2"/>
            <a:r>
              <a:rPr lang="en-US" dirty="0" err="1"/>
              <a:t>Ht</a:t>
            </a:r>
            <a:r>
              <a:rPr lang="en-US" dirty="0"/>
              <a:t>: 6ft</a:t>
            </a:r>
          </a:p>
          <a:p>
            <a:pPr lvl="2"/>
            <a:r>
              <a:rPr lang="en-US" dirty="0" err="1"/>
              <a:t>Wt</a:t>
            </a:r>
            <a:r>
              <a:rPr lang="en-US" dirty="0"/>
              <a:t>: 185lbs</a:t>
            </a:r>
          </a:p>
          <a:p>
            <a:pPr lvl="1"/>
            <a:r>
              <a:rPr lang="en-US" b="1" dirty="0"/>
              <a:t>Stats: </a:t>
            </a:r>
            <a:endParaRPr lang="en-US" dirty="0"/>
          </a:p>
          <a:p>
            <a:pPr lvl="2"/>
            <a:r>
              <a:rPr lang="en-US" dirty="0"/>
              <a:t>40yd: 4.6</a:t>
            </a:r>
          </a:p>
          <a:p>
            <a:pPr lvl="2"/>
            <a:r>
              <a:rPr lang="en-US" dirty="0"/>
              <a:t>Bench: 250</a:t>
            </a:r>
          </a:p>
          <a:p>
            <a:pPr lvl="2"/>
            <a:r>
              <a:rPr lang="en-US" dirty="0"/>
              <a:t>Squat: 380</a:t>
            </a:r>
          </a:p>
          <a:p>
            <a:r>
              <a:rPr lang="en-US" b="1" dirty="0"/>
              <a:t>NCSA Expert Notes:</a:t>
            </a:r>
            <a:endParaRPr lang="en-US" dirty="0"/>
          </a:p>
          <a:p>
            <a:pPr lvl="1"/>
            <a:r>
              <a:rPr lang="en-US" dirty="0"/>
              <a:t>Must be able to know all coverage and have quick feet. Needs to be strong in man coverage and excellent in zone coverage with knowing his responsibilities, also needs to be the fastest kid on the field and have the range to cover sideline to sideline. He must be able to read the QB and read the offense to understand how to react.  Demonstrated All-Conference ability for multiple seasons.</a:t>
            </a:r>
          </a:p>
          <a:p>
            <a:endParaRPr lang="en-US" dirty="0"/>
          </a:p>
          <a:p>
            <a:endParaRPr lang="en-US" dirty="0"/>
          </a:p>
        </p:txBody>
      </p:sp>
      <p:pic>
        <p:nvPicPr>
          <p:cNvPr id="4" name="Picture 3" descr="http://www.ncsasports.org/sites/default/files/Football_0.jpg"/>
          <p:cNvPicPr/>
          <p:nvPr/>
        </p:nvPicPr>
        <p:blipFill>
          <a:blip r:embed="rId2">
            <a:extLst>
              <a:ext uri="{28A0092B-C50C-407E-A947-70E740481C1C}">
                <a14:useLocalDpi xmlns:a14="http://schemas.microsoft.com/office/drawing/2010/main" val="0"/>
              </a:ext>
            </a:extLst>
          </a:blip>
          <a:srcRect/>
          <a:stretch>
            <a:fillRect/>
          </a:stretch>
        </p:blipFill>
        <p:spPr bwMode="auto">
          <a:xfrm>
            <a:off x="5070390" y="1954419"/>
            <a:ext cx="4572000" cy="714375"/>
          </a:xfrm>
          <a:prstGeom prst="rect">
            <a:avLst/>
          </a:prstGeom>
          <a:noFill/>
          <a:ln>
            <a:noFill/>
          </a:ln>
        </p:spPr>
      </p:pic>
    </p:spTree>
    <p:extLst>
      <p:ext uri="{BB962C8B-B14F-4D97-AF65-F5344CB8AC3E}">
        <p14:creationId xmlns:p14="http://schemas.microsoft.com/office/powerpoint/2010/main" val="1176565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solidFill>
                  <a:srgbClr val="FF0000"/>
                </a:solidFill>
              </a:rPr>
              <a:t>DEFENSIVE BACK RECRUITING </a:t>
            </a:r>
            <a:r>
              <a:rPr lang="en-US" b="1" cap="all" dirty="0" err="1" smtClean="0">
                <a:solidFill>
                  <a:srgbClr val="FF0000"/>
                </a:solidFill>
              </a:rPr>
              <a:t>GUIDELINES</a:t>
            </a:r>
            <a:r>
              <a:rPr lang="en-US" sz="2200" b="1" dirty="0" err="1">
                <a:solidFill>
                  <a:prstClr val="black"/>
                </a:solidFill>
              </a:rPr>
              <a:t>Grades</a:t>
            </a:r>
            <a:r>
              <a:rPr lang="en-US" sz="2200" dirty="0">
                <a:solidFill>
                  <a:prstClr val="black"/>
                </a:solidFill>
              </a:rPr>
              <a:t>: 3.0 GPA + 24 ACT + 1000 SAT (out of 1600)</a:t>
            </a:r>
            <a:endParaRPr lang="en-US" dirty="0"/>
          </a:p>
        </p:txBody>
      </p:sp>
      <p:sp>
        <p:nvSpPr>
          <p:cNvPr id="3" name="Content Placeholder 2"/>
          <p:cNvSpPr>
            <a:spLocks noGrp="1"/>
          </p:cNvSpPr>
          <p:nvPr>
            <p:ph idx="1"/>
          </p:nvPr>
        </p:nvSpPr>
        <p:spPr/>
        <p:txBody>
          <a:bodyPr>
            <a:normAutofit/>
          </a:bodyPr>
          <a:lstStyle/>
          <a:p>
            <a:r>
              <a:rPr lang="en-US" b="1" dirty="0"/>
              <a:t>Tier 3 Defensive Back</a:t>
            </a:r>
            <a:endParaRPr lang="en-US" dirty="0"/>
          </a:p>
          <a:p>
            <a:pPr lvl="1"/>
            <a:r>
              <a:rPr lang="en-US" b="1" dirty="0"/>
              <a:t>Physical </a:t>
            </a:r>
            <a:r>
              <a:rPr lang="en-US" b="1" dirty="0" err="1"/>
              <a:t>Measurables</a:t>
            </a:r>
            <a:r>
              <a:rPr lang="en-US" b="1" dirty="0"/>
              <a:t>:</a:t>
            </a:r>
            <a:endParaRPr lang="en-US" dirty="0"/>
          </a:p>
          <a:p>
            <a:pPr lvl="2"/>
            <a:r>
              <a:rPr lang="en-US" dirty="0" err="1"/>
              <a:t>Ht</a:t>
            </a:r>
            <a:r>
              <a:rPr lang="en-US" dirty="0"/>
              <a:t>: 5ft 10in</a:t>
            </a:r>
          </a:p>
          <a:p>
            <a:pPr lvl="2"/>
            <a:r>
              <a:rPr lang="en-US" dirty="0" err="1"/>
              <a:t>Wt</a:t>
            </a:r>
            <a:r>
              <a:rPr lang="en-US" dirty="0"/>
              <a:t>: 175lbs</a:t>
            </a:r>
          </a:p>
          <a:p>
            <a:pPr lvl="1"/>
            <a:r>
              <a:rPr lang="en-US" b="1" dirty="0"/>
              <a:t>Stats: </a:t>
            </a:r>
            <a:endParaRPr lang="en-US" dirty="0"/>
          </a:p>
          <a:p>
            <a:pPr lvl="2"/>
            <a:r>
              <a:rPr lang="en-US" dirty="0"/>
              <a:t>40yd: 4.65</a:t>
            </a:r>
          </a:p>
          <a:p>
            <a:pPr lvl="2"/>
            <a:r>
              <a:rPr lang="en-US" dirty="0"/>
              <a:t>Bench: 250</a:t>
            </a:r>
          </a:p>
          <a:p>
            <a:pPr lvl="2"/>
            <a:r>
              <a:rPr lang="en-US" dirty="0"/>
              <a:t>Squat: 380</a:t>
            </a:r>
          </a:p>
          <a:p>
            <a:pPr lvl="1"/>
            <a:r>
              <a:rPr lang="en-US" b="1" dirty="0"/>
              <a:t>NCSA Expert Notes:</a:t>
            </a:r>
            <a:endParaRPr lang="en-US" dirty="0"/>
          </a:p>
          <a:p>
            <a:pPr lvl="2"/>
            <a:r>
              <a:rPr lang="en-US" dirty="0"/>
              <a:t>Must be able to know all coverage and have quick feet. Needs to be strong in man coverage and excellent in zone coverage with knowing his responsibilities, also needs to be one of the fastest kids on the field.  Has been an All-Conference honoree.</a:t>
            </a:r>
          </a:p>
          <a:p>
            <a:endParaRPr lang="en-US" dirty="0"/>
          </a:p>
        </p:txBody>
      </p:sp>
      <p:pic>
        <p:nvPicPr>
          <p:cNvPr id="4" name="Picture 3" descr="http://www.ncsasports.org/sites/default/files/Football_0.jpg"/>
          <p:cNvPicPr/>
          <p:nvPr/>
        </p:nvPicPr>
        <p:blipFill>
          <a:blip r:embed="rId2">
            <a:extLst>
              <a:ext uri="{28A0092B-C50C-407E-A947-70E740481C1C}">
                <a14:useLocalDpi xmlns:a14="http://schemas.microsoft.com/office/drawing/2010/main" val="0"/>
              </a:ext>
            </a:extLst>
          </a:blip>
          <a:srcRect/>
          <a:stretch>
            <a:fillRect/>
          </a:stretch>
        </p:blipFill>
        <p:spPr bwMode="auto">
          <a:xfrm>
            <a:off x="5490520" y="2312765"/>
            <a:ext cx="4572000" cy="714375"/>
          </a:xfrm>
          <a:prstGeom prst="rect">
            <a:avLst/>
          </a:prstGeom>
          <a:noFill/>
          <a:ln>
            <a:noFill/>
          </a:ln>
        </p:spPr>
      </p:pic>
    </p:spTree>
    <p:extLst>
      <p:ext uri="{BB962C8B-B14F-4D97-AF65-F5344CB8AC3E}">
        <p14:creationId xmlns:p14="http://schemas.microsoft.com/office/powerpoint/2010/main" val="3928601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cap="all" dirty="0" smtClean="0">
                <a:solidFill>
                  <a:srgbClr val="FF0000"/>
                </a:solidFill>
              </a:rPr>
              <a:t>DEFENSIVE BACK RECRUITING GUIDELINES</a:t>
            </a:r>
            <a:r>
              <a:rPr lang="en-US" sz="5400" b="1" dirty="0">
                <a:solidFill>
                  <a:prstClr val="black"/>
                </a:solidFill>
              </a:rPr>
              <a:t> </a:t>
            </a:r>
            <a:r>
              <a:rPr lang="en-US" sz="2200" b="1" dirty="0">
                <a:solidFill>
                  <a:prstClr val="black"/>
                </a:solidFill>
              </a:rPr>
              <a:t>Grades</a:t>
            </a:r>
            <a:r>
              <a:rPr lang="en-US" sz="2200" dirty="0">
                <a:solidFill>
                  <a:prstClr val="black"/>
                </a:solidFill>
              </a:rPr>
              <a:t>: 3.0 GPA + 24 ACT + 1000 SAT (out of 1600)</a:t>
            </a:r>
            <a:endParaRPr lang="en-US" sz="2200" dirty="0"/>
          </a:p>
        </p:txBody>
      </p:sp>
      <p:sp>
        <p:nvSpPr>
          <p:cNvPr id="3" name="Content Placeholder 2"/>
          <p:cNvSpPr>
            <a:spLocks noGrp="1"/>
          </p:cNvSpPr>
          <p:nvPr>
            <p:ph idx="1"/>
          </p:nvPr>
        </p:nvSpPr>
        <p:spPr/>
        <p:txBody>
          <a:bodyPr>
            <a:normAutofit/>
          </a:bodyPr>
          <a:lstStyle/>
          <a:p>
            <a:r>
              <a:rPr lang="en-US" b="1" dirty="0"/>
              <a:t>Tier 4 Defensive Back</a:t>
            </a:r>
            <a:endParaRPr lang="en-US" dirty="0"/>
          </a:p>
          <a:p>
            <a:pPr lvl="1"/>
            <a:r>
              <a:rPr lang="en-US" b="1" dirty="0"/>
              <a:t>Physical </a:t>
            </a:r>
            <a:r>
              <a:rPr lang="en-US" b="1" dirty="0" err="1"/>
              <a:t>Measurables</a:t>
            </a:r>
            <a:r>
              <a:rPr lang="en-US" b="1" dirty="0"/>
              <a:t>:</a:t>
            </a:r>
            <a:endParaRPr lang="en-US" dirty="0"/>
          </a:p>
          <a:p>
            <a:pPr lvl="2"/>
            <a:r>
              <a:rPr lang="en-US" dirty="0" err="1"/>
              <a:t>Ht</a:t>
            </a:r>
            <a:r>
              <a:rPr lang="en-US" dirty="0"/>
              <a:t>: 5ft 9in</a:t>
            </a:r>
          </a:p>
          <a:p>
            <a:pPr lvl="2"/>
            <a:r>
              <a:rPr lang="en-US" dirty="0" err="1"/>
              <a:t>Wt</a:t>
            </a:r>
            <a:r>
              <a:rPr lang="en-US" dirty="0"/>
              <a:t>: 160lbs</a:t>
            </a:r>
          </a:p>
          <a:p>
            <a:pPr lvl="1"/>
            <a:r>
              <a:rPr lang="en-US" b="1" dirty="0"/>
              <a:t>Stats: </a:t>
            </a:r>
            <a:endParaRPr lang="en-US" dirty="0"/>
          </a:p>
          <a:p>
            <a:pPr lvl="2"/>
            <a:r>
              <a:rPr lang="en-US" dirty="0"/>
              <a:t>40yd: 4.7</a:t>
            </a:r>
          </a:p>
          <a:p>
            <a:pPr lvl="2"/>
            <a:r>
              <a:rPr lang="en-US" dirty="0"/>
              <a:t>Bench: 240</a:t>
            </a:r>
          </a:p>
          <a:p>
            <a:pPr lvl="2"/>
            <a:r>
              <a:rPr lang="en-US" dirty="0"/>
              <a:t>Squat: 295</a:t>
            </a:r>
          </a:p>
          <a:p>
            <a:pPr lvl="1"/>
            <a:r>
              <a:rPr lang="en-US" b="1" dirty="0"/>
              <a:t>NCSA Expert Notes:</a:t>
            </a:r>
            <a:endParaRPr lang="en-US" dirty="0"/>
          </a:p>
          <a:p>
            <a:pPr lvl="2"/>
            <a:r>
              <a:rPr lang="en-US" dirty="0"/>
              <a:t>Must be able to know all coverage and have quick feet. Should be fairly good in man coverage but very good in zone coverage. Needs to understand responsibility within certain Defensive schemes and be a faster athlete.  At least a one year varsity starter.</a:t>
            </a:r>
          </a:p>
          <a:p>
            <a:endParaRPr lang="en-US" dirty="0"/>
          </a:p>
        </p:txBody>
      </p:sp>
      <p:pic>
        <p:nvPicPr>
          <p:cNvPr id="4" name="Picture 3" descr="http://www.ncsasports.org/sites/default/files/Football_0.jpg"/>
          <p:cNvPicPr/>
          <p:nvPr/>
        </p:nvPicPr>
        <p:blipFill>
          <a:blip r:embed="rId2">
            <a:extLst>
              <a:ext uri="{28A0092B-C50C-407E-A947-70E740481C1C}">
                <a14:useLocalDpi xmlns:a14="http://schemas.microsoft.com/office/drawing/2010/main" val="0"/>
              </a:ext>
            </a:extLst>
          </a:blip>
          <a:srcRect/>
          <a:stretch>
            <a:fillRect/>
          </a:stretch>
        </p:blipFill>
        <p:spPr bwMode="auto">
          <a:xfrm>
            <a:off x="5675871" y="1954419"/>
            <a:ext cx="4572000" cy="714375"/>
          </a:xfrm>
          <a:prstGeom prst="rect">
            <a:avLst/>
          </a:prstGeom>
          <a:noFill/>
          <a:ln>
            <a:noFill/>
          </a:ln>
        </p:spPr>
      </p:pic>
    </p:spTree>
    <p:extLst>
      <p:ext uri="{BB962C8B-B14F-4D97-AF65-F5344CB8AC3E}">
        <p14:creationId xmlns:p14="http://schemas.microsoft.com/office/powerpoint/2010/main" val="17440537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96</TotalTime>
  <Words>1006</Words>
  <Application>Microsoft Office PowerPoint</Application>
  <PresentationFormat>Widescreen</PresentationFormat>
  <Paragraphs>383</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Tw Cen MT</vt:lpstr>
      <vt:lpstr>Tw Cen MT Condensed</vt:lpstr>
      <vt:lpstr>Wingdings</vt:lpstr>
      <vt:lpstr>Wingdings 3</vt:lpstr>
      <vt:lpstr>Integral</vt:lpstr>
      <vt:lpstr>College Football athlete</vt:lpstr>
      <vt:lpstr>Purpose</vt:lpstr>
      <vt:lpstr>What needs to be done academically.</vt:lpstr>
      <vt:lpstr>Requirements</vt:lpstr>
      <vt:lpstr>What recruiters are looking for physically.</vt:lpstr>
      <vt:lpstr>DEFENSIVE BACK RECRUITING GUIDELINES Grades: 3.0 GPA + 24 ACT + 1000 SAT (out of 1600)</vt:lpstr>
      <vt:lpstr>DEFENSIVE BACK RECRUITING GUIDELINESGrades: 3.0 GPA + 24 ACT + 1000 SAT (out of 1600)</vt:lpstr>
      <vt:lpstr>DEFENSIVE BACK RECRUITING GUIDELINESGrades: 3.0 GPA + 24 ACT + 1000 SAT (out of 1600)</vt:lpstr>
      <vt:lpstr>DEFENSIVE BACK RECRUITING GUIDELINES Grades: 3.0 GPA + 24 ACT + 1000 SAT (out of 1600)</vt:lpstr>
      <vt:lpstr>  DEFENSIVE LINE RECRUITING GUIDELINES Grades: 3.0 GPA + 24 ACT + 1000 SAT (out of 1600)  </vt:lpstr>
      <vt:lpstr>DEFENSIVE LINE RECRUITING GUIDELINES Grades: 3.0 GPA + 24 ACT + 1000 SAT (out of 1600)</vt:lpstr>
      <vt:lpstr>DEFENSIVE LINE RECRUITING GUIDELINES Grades: 3.0 GPA + 24 ACT + 1000 SAT (out of 1600)</vt:lpstr>
      <vt:lpstr>DEFENSIVE LINE RECRUITING GUIDELINES Grades: 3.0 GPA + 24 ACT + 1000 SAT (out of 1600)</vt:lpstr>
      <vt:lpstr> LINEBACKER RECRUITING GUIDELINES Grades: 3.0 GPA + 24 ACT + 1000 SAT (out of 1600) </vt:lpstr>
      <vt:lpstr>LINEBACKER RECRUITING GUIDELINES Grades: 3.0 GPA + 24 ACT + 1000 SAT (out of 1600)</vt:lpstr>
      <vt:lpstr>LINEBACKER RECRUITING GUIDELINES Grades: 3.0 GPA + 24 ACT + 1000 SAT (out of 1600)</vt:lpstr>
      <vt:lpstr>LINEBACKER RECRUITING GUIDELINES Grades: 3.0 GPA + 24 ACT + 1000 SAT (out of 1600)</vt:lpstr>
      <vt:lpstr>OFFENSIVE LINE RECRUITING GUIDELINES Grades: 3.0 GPA + 24 ACT + 1000 SAT (out of 1600) </vt:lpstr>
      <vt:lpstr>OFFENSIVE LINE RECRUITING GUIDELINES Grades: 3.0 GPA + 24 ACT + 1000 SAT (out of 1600)</vt:lpstr>
      <vt:lpstr>OFFENSIVE LINE RECRUITING GUIDELINES Grades: 3.0 GPA + 24 ACT + 1000 SAT (out of 1600)</vt:lpstr>
      <vt:lpstr>OFFENSIVE LINE RECRUITING GUIDELINES Grades: 3.0 GPA + 24 ACT + 1000 SAT (out of 1600)</vt:lpstr>
      <vt:lpstr>QUARTERBACK RECRUITING GUIDELINES Grades: 3.0 GPA + 24 ACT + 1000 SAT (out of 1600)</vt:lpstr>
      <vt:lpstr>QUARTERBACK RECRUITING GUIDELINES Grades: 3.0 GPA + 24 ACT + 1000 SAT (out of 1600)</vt:lpstr>
      <vt:lpstr>QUARTERBACK RECRUITING GUIDELINES Grades: 3.0 GPA + 24 ACT + 1000 SAT (out of 1600)</vt:lpstr>
      <vt:lpstr>QUARTERBACK RECRUITING GUIDELINES Grades: 3.0 GPA + 24 ACT + 1000 SAT (out of 1600)</vt:lpstr>
      <vt:lpstr>RUNNING BACK RECRUITING GUIDELINES Grades: 3.0 GPA + 24 ACT + 1000 SAT (out of 1600)</vt:lpstr>
      <vt:lpstr>RUNNING BACK RECRUITING GUIDELINES Grades: 3.0 GPA + 24 ACT + 1000 SAT (out of 1600)</vt:lpstr>
      <vt:lpstr>RUNNING BACK RECRUITING GUIDELINES Grades: 3.0 GPA + 24 ACT + 1000 SAT (out of 1600)</vt:lpstr>
      <vt:lpstr>RUNNING BACK RECRUITING GUIDELINES Grades: 3.0 GPA + 24 ACT + 1000 SAT (out of 1600)</vt:lpstr>
      <vt:lpstr>TIGHT END RECRUITING GUIDELINES Grades: 3.0 GPA + 24 ACT + 1000 SAT (out of 1600) </vt:lpstr>
      <vt:lpstr>TIGHT END RECRUITING GUIDELINES Grades: 3.0 GPA + 24 ACT + 1000 SAT (out of 1600)</vt:lpstr>
      <vt:lpstr>TIGHT END RECRUITING GUIDELINES Grades: 3.0 GPA + 24 ACT + 1000 SAT (out of 1600)</vt:lpstr>
      <vt:lpstr>TIGHT END RECRUITING GUIDELINES Grades: 3.0 GPA + 24 ACT + 1000 SAT (out of 1600)</vt:lpstr>
      <vt:lpstr>WIDE RECEIVER RECRUITING GUIDELINES Grades: 3.0 GPA + 24 ACT + 1000 SAT (out of 1600)</vt:lpstr>
      <vt:lpstr>WIDE RECEIVER RECRUITING GUIDELINES Grades: 3.0 GPA + 24 ACT + 1000 SAT (out of 1600)</vt:lpstr>
      <vt:lpstr>WIDE RECEIVER RECRUITING GUIDELINES Grades: 3.0 GPA + 24 ACT + 1000 SAT (out of 1600)</vt:lpstr>
      <vt:lpstr>WIDE RECEIVER RECRUITING GUIDELINES Grades: 3.0 GPA + 24 ACT + 1000 SAT (out of 1600)</vt:lpstr>
    </vt:vector>
  </TitlesOfParts>
  <Company>Salem-Keizer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athlete composite</dc:title>
  <dc:creator>Jordan Augustadt</dc:creator>
  <cp:lastModifiedBy>Jordan Augustadt</cp:lastModifiedBy>
  <cp:revision>11</cp:revision>
  <cp:lastPrinted>2016-11-18T20:39:47Z</cp:lastPrinted>
  <dcterms:created xsi:type="dcterms:W3CDTF">2016-01-08T23:36:12Z</dcterms:created>
  <dcterms:modified xsi:type="dcterms:W3CDTF">2016-11-18T20:56:01Z</dcterms:modified>
</cp:coreProperties>
</file>